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445" r:id="rId3"/>
    <p:sldId id="258" r:id="rId4"/>
    <p:sldId id="260" r:id="rId5"/>
    <p:sldId id="261" r:id="rId6"/>
    <p:sldId id="262" r:id="rId7"/>
    <p:sldId id="444" r:id="rId8"/>
    <p:sldId id="266" r:id="rId9"/>
    <p:sldId id="267" r:id="rId10"/>
    <p:sldId id="268" r:id="rId11"/>
    <p:sldId id="269" r:id="rId12"/>
    <p:sldId id="441" r:id="rId13"/>
    <p:sldId id="300" r:id="rId14"/>
    <p:sldId id="442" r:id="rId15"/>
    <p:sldId id="263" r:id="rId16"/>
    <p:sldId id="270" r:id="rId17"/>
    <p:sldId id="264" r:id="rId18"/>
    <p:sldId id="271" r:id="rId19"/>
    <p:sldId id="265" r:id="rId20"/>
    <p:sldId id="443" r:id="rId21"/>
    <p:sldId id="272" r:id="rId22"/>
    <p:sldId id="277" r:id="rId23"/>
    <p:sldId id="278" r:id="rId24"/>
    <p:sldId id="283" r:id="rId25"/>
    <p:sldId id="279" r:id="rId26"/>
    <p:sldId id="280" r:id="rId27"/>
    <p:sldId id="281" r:id="rId28"/>
    <p:sldId id="282" r:id="rId2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EA2BE6-7754-4AE2-A778-B3D181E72A8B}" type="datetimeFigureOut">
              <a:rPr lang="de-DE" smtClean="0"/>
              <a:t>25.04.2023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1447AE-AB4C-4165-8854-AC713AB192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5814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79A77-604F-43EC-97EA-06708220AD85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98799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79A77-604F-43EC-97EA-06708220AD85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09721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79A77-604F-43EC-97EA-06708220AD85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31375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79A77-604F-43EC-97EA-06708220AD85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37911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79A77-604F-43EC-97EA-06708220AD85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50125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79A77-604F-43EC-97EA-06708220AD85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88224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5D6F9D-B832-4A82-90E5-F8447906B9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F6993E9-B17C-400C-A840-DCBC9BE67D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5EC17FE-4397-4638-8CFC-BF406FB63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8712-9E29-48EC-995C-5AF4B4826489}" type="datetimeFigureOut">
              <a:rPr lang="de-DE" smtClean="0"/>
              <a:t>25.04.2023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95B4DB5-E1C7-44D5-B9FF-6CEF85EC0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32EF8A-550C-49ED-A434-3B6E05A2F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0B59A-7CC9-473B-B8D5-EC42748867C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7055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B233F7-D63A-463E-BA59-331060A04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CCDA96F-379B-4A01-AF13-B7C5659F50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51DFAD9-06D5-4295-BF53-DD6BBA171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8712-9E29-48EC-995C-5AF4B4826489}" type="datetimeFigureOut">
              <a:rPr lang="de-DE" smtClean="0"/>
              <a:t>25.04.2023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95FEB7C-5B15-47FC-99CE-2897399DB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17D606D-68B9-44DA-B818-4CA836E5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0B59A-7CC9-473B-B8D5-EC42748867C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2317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51C6AD7-5D1C-4984-AD4B-7D9ED81036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30DEDB9-A08E-4D66-9CD2-CE80990A6E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DF923F9-331E-4162-AE0F-AEDEEF4FC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8712-9E29-48EC-995C-5AF4B4826489}" type="datetimeFigureOut">
              <a:rPr lang="de-DE" smtClean="0"/>
              <a:t>25.04.2023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146076-FDFA-4BF4-817D-33B8A8DD7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7BC6F47-DFAF-43C1-B778-D011C081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0B59A-7CC9-473B-B8D5-EC42748867C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9491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el, zwei Inhalte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AC659-4646-4B35-9E3D-B52D3826DD4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2998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C15693-0009-467D-AABD-F0318ECE5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05B518-A6A9-4FFE-ABF6-33967FBF3B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2B99863-D75C-416C-8B93-5082AD014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8712-9E29-48EC-995C-5AF4B4826489}" type="datetimeFigureOut">
              <a:rPr lang="de-DE" smtClean="0"/>
              <a:t>25.04.2023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9E01E4-C1BD-436B-BB4B-1E43BFF26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689CF9-124B-49C8-B7D3-BBB9DD31D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0B59A-7CC9-473B-B8D5-EC42748867C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398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FD0F20-0EE8-4AD3-8429-FB4B6BBE0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3B03E6-14A8-4CE1-9F19-A3224F5AE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E39702B-7264-492A-9678-4A02CDD73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8712-9E29-48EC-995C-5AF4B4826489}" type="datetimeFigureOut">
              <a:rPr lang="de-DE" smtClean="0"/>
              <a:t>25.04.2023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7454197-AA66-4683-8E57-FA30EB458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334366-5A41-4C2D-9955-66A564C26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0B59A-7CC9-473B-B8D5-EC42748867C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5367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409BA7-5487-4B89-B8A7-393829615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0FBAE2F-83FD-4E78-AE1C-A0DF8B0C6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C595FEE-3F78-487B-9D9D-E7F110E7F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9989547-C056-4296-9B02-DCFDBC032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8712-9E29-48EC-995C-5AF4B4826489}" type="datetimeFigureOut">
              <a:rPr lang="de-DE" smtClean="0"/>
              <a:t>25.04.2023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50A28B6-EFE0-4D53-ADD8-A442FDB0C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8347CC3-8037-4BD3-BB9B-8BA012FF9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0B59A-7CC9-473B-B8D5-EC42748867C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8574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7D3E89-4CE9-4286-BBC1-88C1097CB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9BE0197-4BAD-49AB-96F0-627E2ABE3C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4234052-5CDB-4503-A6AB-61600E0DDD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DC02439-D284-42C9-B76E-7552EF0FD1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356B4BB-6774-4BB0-B6A3-99FB0BF91F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6AD919A-8DD0-4409-B210-993018E47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8712-9E29-48EC-995C-5AF4B4826489}" type="datetimeFigureOut">
              <a:rPr lang="de-DE" smtClean="0"/>
              <a:t>25.04.2023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442325C-ED13-4795-B050-2B740BBF4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FFDA2A4-E055-4994-AD73-D9FECDCDC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0B59A-7CC9-473B-B8D5-EC42748867C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9132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B22768-2DFD-41F9-9E82-D141B4C4F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74A25CE-267A-4DE9-9F69-8A96DD3DB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8712-9E29-48EC-995C-5AF4B4826489}" type="datetimeFigureOut">
              <a:rPr lang="de-DE" smtClean="0"/>
              <a:t>25.04.2023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9DB87EF-13AB-4C6C-88CD-E8EE6BB6C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46B21B-CE74-4833-8958-0644C1176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0B59A-7CC9-473B-B8D5-EC42748867C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3337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B298829-3585-4215-ABCB-E3644223F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8712-9E29-48EC-995C-5AF4B4826489}" type="datetimeFigureOut">
              <a:rPr lang="de-DE" smtClean="0"/>
              <a:t>25.04.2023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6434D86-D9A1-432D-9E46-4B234ADDD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7F2BE0B-BAE2-4963-82B7-4C1555C4C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0B59A-7CC9-473B-B8D5-EC42748867C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4969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F0AE08-79D7-48B3-A131-8B25C2238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65E8F05-F495-4000-8B29-14600B9D4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7AC9A93-4EEF-417D-8EA2-1E5DD31FA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0AF979B-C506-495C-A39E-08C5AB879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8712-9E29-48EC-995C-5AF4B4826489}" type="datetimeFigureOut">
              <a:rPr lang="de-DE" smtClean="0"/>
              <a:t>25.04.2023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2D35AF1-B5DA-4279-BE2E-2AC546E67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5485293-535E-4C2B-8DD8-C5316D336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0B59A-7CC9-473B-B8D5-EC42748867C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5498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2CDA92-E711-4613-B6DB-E0549B8E9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9751DF8-E7AA-4213-8F14-66DED0E6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AE2025B-EA6B-4100-8E0D-C1D664508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0A06613-718F-41EF-A232-3DC0C507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8712-9E29-48EC-995C-5AF4B4826489}" type="datetimeFigureOut">
              <a:rPr lang="de-DE" smtClean="0"/>
              <a:t>25.04.2023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A371AC0-69A2-45B2-8393-E5980817F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9769872-5F08-483A-93C5-D5BC69BB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0B59A-7CC9-473B-B8D5-EC42748867C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4423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DF4F951-8976-491F-BAB8-5EA259F47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8B83614-B198-411C-B6B3-C2FD94EF4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84ACE0C-7331-4208-9891-613B5D0837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38712-9E29-48EC-995C-5AF4B4826489}" type="datetimeFigureOut">
              <a:rPr lang="de-DE" smtClean="0"/>
              <a:t>25.04.2023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A3F5367-5E44-4E89-AF01-6B23C5E5DD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3073591-87CE-417B-98C2-13A866DC11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0B59A-7CC9-473B-B8D5-EC42748867C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8629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eg"/><Relationship Id="rId7" Type="http://schemas.openxmlformats.org/officeDocument/2006/relationships/image" Target="../media/image39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G"/><Relationship Id="rId4" Type="http://schemas.openxmlformats.org/officeDocument/2006/relationships/image" Target="../media/image36.jpeg"/><Relationship Id="rId9" Type="http://schemas.openxmlformats.org/officeDocument/2006/relationships/image" Target="../media/image41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10" Type="http://schemas.openxmlformats.org/officeDocument/2006/relationships/image" Target="../media/image17.jpeg"/><Relationship Id="rId4" Type="http://schemas.openxmlformats.org/officeDocument/2006/relationships/image" Target="../media/image11.JP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b="1" dirty="0">
                <a:solidFill>
                  <a:schemeClr val="bg1"/>
                </a:solidFill>
              </a:rPr>
              <a:t>Willkommen im </a:t>
            </a:r>
            <a:br>
              <a:rPr lang="de-AT" b="1" dirty="0">
                <a:solidFill>
                  <a:schemeClr val="bg1"/>
                </a:solidFill>
              </a:rPr>
            </a:br>
            <a:r>
              <a:rPr lang="de-AT" b="1" dirty="0">
                <a:solidFill>
                  <a:schemeClr val="bg1"/>
                </a:solidFill>
              </a:rPr>
              <a:t>Städtischen Kindergarten Hellerwiese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5AE1BC07-C9B8-4F65-A159-2B60048070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207327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724097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AT" dirty="0">
                <a:solidFill>
                  <a:schemeClr val="bg1"/>
                </a:solidFill>
              </a:rPr>
              <a:t>Ko-konstruktive Bildungsprozesse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1981200" y="1774825"/>
            <a:ext cx="8229600" cy="5083175"/>
          </a:xfrm>
        </p:spPr>
        <p:txBody>
          <a:bodyPr>
            <a:normAutofit fontScale="40000" lnSpcReduction="20000"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de-AT" sz="6500" dirty="0">
                <a:solidFill>
                  <a:schemeClr val="bg1"/>
                </a:solidFill>
              </a:rPr>
              <a:t>Ko-Konstruktion bedeutet, dass Lernen durch Austausch (mit dinglicher und personeller Umwelt) stattfindet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de-AT" sz="6500" dirty="0">
                <a:solidFill>
                  <a:schemeClr val="bg1"/>
                </a:solidFill>
              </a:rPr>
              <a:t>Alle Beteiligten – Kinder – Erwachsene – Umwelt (Institutionen) – lernen von und miteinander und </a:t>
            </a:r>
            <a:br>
              <a:rPr lang="de-AT" sz="6500" dirty="0">
                <a:solidFill>
                  <a:schemeClr val="bg1"/>
                </a:solidFill>
              </a:rPr>
            </a:br>
            <a:r>
              <a:rPr lang="de-AT" sz="6500" dirty="0">
                <a:solidFill>
                  <a:schemeClr val="bg1"/>
                </a:solidFill>
              </a:rPr>
              <a:t>beeinflussen einander wechselseitig</a:t>
            </a:r>
          </a:p>
          <a:p>
            <a:pPr>
              <a:buFont typeface="Wingdings" pitchFamily="2" charset="2"/>
              <a:buChar char="§"/>
              <a:defRPr/>
            </a:pPr>
            <a:endParaRPr lang="de-AT" sz="3300" dirty="0">
              <a:solidFill>
                <a:schemeClr val="bg1"/>
              </a:solidFill>
            </a:endParaRPr>
          </a:p>
          <a:p>
            <a:pPr marL="0" indent="0">
              <a:buNone/>
              <a:defRPr/>
            </a:pPr>
            <a:endParaRPr lang="de-AT" sz="33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§"/>
              <a:defRPr/>
            </a:pPr>
            <a:endParaRPr lang="de-AT" sz="3300" dirty="0">
              <a:solidFill>
                <a:schemeClr val="bg1"/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de-AT" sz="6000" dirty="0">
                <a:solidFill>
                  <a:schemeClr val="bg1"/>
                </a:solidFill>
              </a:rPr>
              <a:t>Man kann nicht </a:t>
            </a:r>
            <a:r>
              <a:rPr lang="de-AT" sz="6000" dirty="0" err="1">
                <a:solidFill>
                  <a:schemeClr val="bg1"/>
                </a:solidFill>
              </a:rPr>
              <a:t>nicht</a:t>
            </a:r>
            <a:r>
              <a:rPr lang="de-AT" sz="6000" dirty="0">
                <a:solidFill>
                  <a:schemeClr val="bg1"/>
                </a:solidFill>
              </a:rPr>
              <a:t> kommunizieren (Watzlawick)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de-AT" sz="6000" dirty="0">
                <a:solidFill>
                  <a:schemeClr val="bg1"/>
                </a:solidFill>
              </a:rPr>
              <a:t>Man kann nicht </a:t>
            </a:r>
            <a:r>
              <a:rPr lang="de-AT" sz="6000" dirty="0" err="1">
                <a:solidFill>
                  <a:schemeClr val="bg1"/>
                </a:solidFill>
              </a:rPr>
              <a:t>nicht</a:t>
            </a:r>
            <a:r>
              <a:rPr lang="de-AT" sz="6000" dirty="0">
                <a:solidFill>
                  <a:schemeClr val="bg1"/>
                </a:solidFill>
              </a:rPr>
              <a:t> Raumgestalten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de-AT" sz="6000" dirty="0">
                <a:solidFill>
                  <a:schemeClr val="bg1"/>
                </a:solidFill>
              </a:rPr>
              <a:t>Man kann sich nicht </a:t>
            </a:r>
            <a:r>
              <a:rPr lang="de-AT" sz="6000" dirty="0" err="1">
                <a:solidFill>
                  <a:schemeClr val="bg1"/>
                </a:solidFill>
              </a:rPr>
              <a:t>nicht</a:t>
            </a:r>
            <a:r>
              <a:rPr lang="de-AT" sz="6000" dirty="0">
                <a:solidFill>
                  <a:schemeClr val="bg1"/>
                </a:solidFill>
              </a:rPr>
              <a:t> bilden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de-AT" sz="6000" dirty="0">
                <a:solidFill>
                  <a:schemeClr val="bg1"/>
                </a:solidFill>
              </a:rPr>
              <a:t>Man kann nicht </a:t>
            </a:r>
            <a:r>
              <a:rPr lang="de-AT" sz="6000" dirty="0" err="1">
                <a:solidFill>
                  <a:schemeClr val="bg1"/>
                </a:solidFill>
              </a:rPr>
              <a:t>nicht</a:t>
            </a:r>
            <a:r>
              <a:rPr lang="de-AT" sz="6000" dirty="0">
                <a:solidFill>
                  <a:schemeClr val="bg1"/>
                </a:solidFill>
              </a:rPr>
              <a:t> lernen</a:t>
            </a:r>
          </a:p>
          <a:p>
            <a:pPr marL="0" indent="0" algn="ctr">
              <a:buNone/>
              <a:defRPr/>
            </a:pPr>
            <a:r>
              <a:rPr lang="de-AT" sz="2600" dirty="0">
                <a:solidFill>
                  <a:schemeClr val="bg1"/>
                </a:solidFill>
              </a:rPr>
              <a:t>.</a:t>
            </a:r>
          </a:p>
          <a:p>
            <a:pPr>
              <a:buFont typeface="Wingdings" pitchFamily="2" charset="2"/>
              <a:buChar char="§"/>
              <a:defRPr/>
            </a:pPr>
            <a:endParaRPr lang="de-AT" sz="2600" dirty="0">
              <a:solidFill>
                <a:schemeClr val="bg1"/>
              </a:solidFill>
            </a:endParaRPr>
          </a:p>
          <a:p>
            <a:pPr marL="118872" indent="0">
              <a:buNone/>
              <a:defRPr/>
            </a:pPr>
            <a:endParaRPr lang="de-AT" dirty="0">
              <a:solidFill>
                <a:schemeClr val="bg1"/>
              </a:solidFill>
            </a:endParaRPr>
          </a:p>
          <a:p>
            <a:pPr marL="118872" indent="0">
              <a:buNone/>
              <a:defRPr/>
            </a:pPr>
            <a:endParaRPr lang="de-AT" sz="1400" dirty="0">
              <a:solidFill>
                <a:schemeClr val="bg1"/>
              </a:solidFill>
            </a:endParaRPr>
          </a:p>
          <a:p>
            <a:pPr marL="118872" indent="0">
              <a:buNone/>
              <a:defRPr/>
            </a:pPr>
            <a:r>
              <a:rPr lang="de-AT" sz="1400" dirty="0">
                <a:solidFill>
                  <a:schemeClr val="bg1"/>
                </a:solidFill>
              </a:rPr>
              <a:t>					</a:t>
            </a:r>
          </a:p>
        </p:txBody>
      </p:sp>
      <p:pic>
        <p:nvPicPr>
          <p:cNvPr id="151555" name="Bild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2878" y="4838700"/>
            <a:ext cx="2036483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32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AT" dirty="0">
                <a:solidFill>
                  <a:schemeClr val="bg1"/>
                </a:solidFill>
              </a:rPr>
              <a:t>Ko-konstruktive Bildungsprozesse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1919288" y="1484785"/>
            <a:ext cx="8748712" cy="496887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e-AT" sz="2600" dirty="0">
                <a:solidFill>
                  <a:schemeClr val="bg1"/>
                </a:solidFill>
              </a:rPr>
              <a:t>In </a:t>
            </a:r>
            <a:r>
              <a:rPr lang="de-AT" sz="2600" dirty="0" err="1">
                <a:solidFill>
                  <a:schemeClr val="bg1"/>
                </a:solidFill>
              </a:rPr>
              <a:t>ko</a:t>
            </a:r>
            <a:r>
              <a:rPr lang="de-AT" sz="2600" dirty="0">
                <a:solidFill>
                  <a:schemeClr val="bg1"/>
                </a:solidFill>
              </a:rPr>
              <a:t>-konstruktiven Lernprozessen lernen die Kinder,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de-AT" sz="2600" dirty="0">
                <a:solidFill>
                  <a:schemeClr val="bg1"/>
                </a:solidFill>
              </a:rPr>
              <a:t>dass Bedeutungen und Ideen miteinander geteilt, untereinander ausgehandelt und erweitert werden können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de-AT" sz="2600" dirty="0">
                <a:solidFill>
                  <a:schemeClr val="bg1"/>
                </a:solidFill>
              </a:rPr>
              <a:t>dass dadurch das Verständnis von einer Sache bereichert und vertieft werden kann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de-AT" sz="2600" dirty="0">
                <a:solidFill>
                  <a:schemeClr val="bg1"/>
                </a:solidFill>
              </a:rPr>
              <a:t>dass die Welt auf viele Arten erklärt werden kann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de-AT" sz="2600" dirty="0">
                <a:solidFill>
                  <a:schemeClr val="bg1"/>
                </a:solidFill>
              </a:rPr>
              <a:t>dass ein Phänomen oder Problem auf viele Weisen gelöst werden kann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de-AT" sz="2600" dirty="0">
                <a:solidFill>
                  <a:schemeClr val="bg1"/>
                </a:solidFill>
              </a:rPr>
              <a:t>dass sich engagieren und „einmischen“ sinnvoll und notwendig ist </a:t>
            </a:r>
            <a:r>
              <a:rPr lang="de-AT" sz="2600" dirty="0">
                <a:solidFill>
                  <a:schemeClr val="bg1"/>
                </a:solidFill>
                <a:sym typeface="Wingdings"/>
              </a:rPr>
              <a:t> Partizipation!</a:t>
            </a:r>
            <a:endParaRPr lang="de-AT" sz="2600" dirty="0">
              <a:solidFill>
                <a:schemeClr val="bg1"/>
              </a:solidFill>
            </a:endParaRPr>
          </a:p>
          <a:p>
            <a:pPr>
              <a:defRPr/>
            </a:pPr>
            <a:endParaRPr lang="de-AT" dirty="0">
              <a:solidFill>
                <a:schemeClr val="bg1"/>
              </a:solidFill>
            </a:endParaRPr>
          </a:p>
        </p:txBody>
      </p:sp>
      <p:pic>
        <p:nvPicPr>
          <p:cNvPr id="6" name="Bild 6">
            <a:extLst>
              <a:ext uri="{FF2B5EF4-FFF2-40B4-BE49-F238E27FC236}">
                <a16:creationId xmlns:a16="http://schemas.microsoft.com/office/drawing/2014/main" id="{D968932C-629D-420C-85E3-82022207030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39325" y="4858688"/>
            <a:ext cx="2070298" cy="149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6688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1544" y="476672"/>
            <a:ext cx="8229600" cy="1152128"/>
          </a:xfrm>
        </p:spPr>
        <p:txBody>
          <a:bodyPr>
            <a:normAutofit fontScale="90000"/>
          </a:bodyPr>
          <a:lstStyle/>
          <a:p>
            <a:pPr marL="514350" indent="-514350"/>
            <a:r>
              <a:rPr lang="de-AT" dirty="0">
                <a:solidFill>
                  <a:schemeClr val="bg1"/>
                </a:solidFill>
              </a:rPr>
              <a:t>Der Wert des Spiels für die kindliche Entwicklung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35560" y="2060848"/>
            <a:ext cx="8229600" cy="4536504"/>
          </a:xfrm>
        </p:spPr>
        <p:txBody>
          <a:bodyPr>
            <a:normAutofit lnSpcReduction="10000"/>
          </a:bodyPr>
          <a:lstStyle/>
          <a:p>
            <a:r>
              <a:rPr lang="de-AT" dirty="0">
                <a:solidFill>
                  <a:schemeClr val="bg1"/>
                </a:solidFill>
              </a:rPr>
              <a:t>Der Mensch erkennt, erobert und reflektiert die Welt zuerst im Spiel</a:t>
            </a:r>
          </a:p>
          <a:p>
            <a:r>
              <a:rPr lang="de-AT" dirty="0">
                <a:solidFill>
                  <a:schemeClr val="bg1"/>
                </a:solidFill>
              </a:rPr>
              <a:t>Kinder spielen, weil sie sich entwickeln und sie entwickeln sich, weil sie spielen.</a:t>
            </a:r>
          </a:p>
          <a:p>
            <a:r>
              <a:rPr lang="de-AT" dirty="0">
                <a:solidFill>
                  <a:schemeClr val="bg1"/>
                </a:solidFill>
              </a:rPr>
              <a:t>Kinder bilden sich selbst und lernen spielend</a:t>
            </a:r>
          </a:p>
          <a:p>
            <a:r>
              <a:rPr lang="de-AT" dirty="0">
                <a:solidFill>
                  <a:schemeClr val="bg1"/>
                </a:solidFill>
              </a:rPr>
              <a:t>Spielen ist die dem Kind eigene Art, sich mit seiner Umwelt auseinanderzusetzen, sie zu erforschen, zu begreifen, zu erobern.</a:t>
            </a:r>
          </a:p>
          <a:p>
            <a:r>
              <a:rPr lang="de-AT" dirty="0">
                <a:solidFill>
                  <a:schemeClr val="bg1"/>
                </a:solidFill>
              </a:rPr>
              <a:t>Spielen ist ganzheitliche Persönlichkeitsbildung</a:t>
            </a:r>
          </a:p>
          <a:p>
            <a:r>
              <a:rPr lang="de-AT" dirty="0">
                <a:solidFill>
                  <a:schemeClr val="bg1"/>
                </a:solidFill>
              </a:rPr>
              <a:t>Spielen ist Lernen auf allen Ebenen</a:t>
            </a:r>
          </a:p>
        </p:txBody>
      </p:sp>
    </p:spTree>
    <p:extLst>
      <p:ext uri="{BB962C8B-B14F-4D97-AF65-F5344CB8AC3E}">
        <p14:creationId xmlns:p14="http://schemas.microsoft.com/office/powerpoint/2010/main" val="563062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de-AT" spc="-145" dirty="0">
                <a:solidFill>
                  <a:schemeClr val="bg1"/>
                </a:solidFill>
              </a:rPr>
              <a:t>Lerndispositionen </a:t>
            </a:r>
            <a:r>
              <a:rPr lang="de-AT" spc="-120" dirty="0">
                <a:solidFill>
                  <a:schemeClr val="bg1"/>
                </a:solidFill>
              </a:rPr>
              <a:t>nac</a:t>
            </a:r>
            <a:r>
              <a:rPr lang="de-AT" spc="85" dirty="0">
                <a:solidFill>
                  <a:schemeClr val="bg1"/>
                </a:solidFill>
              </a:rPr>
              <a:t>h </a:t>
            </a:r>
            <a:r>
              <a:rPr lang="de-AT" spc="-120" dirty="0">
                <a:solidFill>
                  <a:schemeClr val="bg1"/>
                </a:solidFill>
              </a:rPr>
              <a:t>M</a:t>
            </a:r>
            <a:r>
              <a:rPr lang="de-AT" spc="120" dirty="0">
                <a:solidFill>
                  <a:schemeClr val="bg1"/>
                </a:solidFill>
              </a:rPr>
              <a:t>.</a:t>
            </a:r>
            <a:r>
              <a:rPr lang="de-AT" spc="-120" dirty="0">
                <a:solidFill>
                  <a:schemeClr val="bg1"/>
                </a:solidFill>
              </a:rPr>
              <a:t>Car</a:t>
            </a:r>
            <a:r>
              <a:rPr lang="de-AT" spc="100" dirty="0">
                <a:solidFill>
                  <a:schemeClr val="bg1"/>
                </a:solidFill>
              </a:rPr>
              <a:t>r </a:t>
            </a:r>
            <a:r>
              <a:rPr lang="de-AT" sz="2000" spc="-120" dirty="0">
                <a:solidFill>
                  <a:schemeClr val="bg1"/>
                </a:solidFill>
              </a:rPr>
              <a:t>(Neuseeland</a:t>
            </a:r>
            <a:r>
              <a:rPr lang="de-AT" sz="2000" spc="55" dirty="0">
                <a:solidFill>
                  <a:schemeClr val="bg1"/>
                </a:solidFill>
              </a:rPr>
              <a:t>)</a:t>
            </a:r>
            <a:r>
              <a:rPr lang="de-AT" sz="2000" spc="-120" dirty="0">
                <a:solidFill>
                  <a:schemeClr val="bg1"/>
                </a:solidFill>
              </a:rPr>
              <a:t>un</a:t>
            </a:r>
            <a:r>
              <a:rPr lang="de-AT" sz="2000" spc="125" dirty="0">
                <a:solidFill>
                  <a:schemeClr val="bg1"/>
                </a:solidFill>
              </a:rPr>
              <a:t>d</a:t>
            </a:r>
            <a:r>
              <a:rPr lang="de-AT" sz="2000" spc="-120" dirty="0">
                <a:solidFill>
                  <a:schemeClr val="bg1"/>
                </a:solidFill>
              </a:rPr>
              <a:t>de</a:t>
            </a:r>
            <a:r>
              <a:rPr lang="de-AT" sz="2000" spc="114" dirty="0">
                <a:solidFill>
                  <a:schemeClr val="bg1"/>
                </a:solidFill>
              </a:rPr>
              <a:t>m</a:t>
            </a:r>
            <a:r>
              <a:rPr lang="de-AT" sz="2000" spc="-120" dirty="0">
                <a:solidFill>
                  <a:schemeClr val="bg1"/>
                </a:solidFill>
              </a:rPr>
              <a:t>Deutsche</a:t>
            </a:r>
            <a:r>
              <a:rPr lang="de-AT" sz="2000" spc="85" dirty="0">
                <a:solidFill>
                  <a:schemeClr val="bg1"/>
                </a:solidFill>
              </a:rPr>
              <a:t>n</a:t>
            </a:r>
            <a:r>
              <a:rPr lang="de-AT" sz="2000" spc="-120" dirty="0">
                <a:solidFill>
                  <a:schemeClr val="bg1"/>
                </a:solidFill>
              </a:rPr>
              <a:t>Jugendin</a:t>
            </a:r>
            <a:r>
              <a:rPr lang="de-AT" sz="2000" spc="-150" dirty="0">
                <a:solidFill>
                  <a:schemeClr val="bg1"/>
                </a:solidFill>
              </a:rPr>
              <a:t>s</a:t>
            </a:r>
            <a:r>
              <a:rPr lang="de-AT" sz="2000" spc="-120" dirty="0">
                <a:solidFill>
                  <a:schemeClr val="bg1"/>
                </a:solidFill>
              </a:rPr>
              <a:t>titu</a:t>
            </a:r>
            <a:r>
              <a:rPr lang="de-AT" sz="2000" spc="70" dirty="0">
                <a:solidFill>
                  <a:schemeClr val="bg1"/>
                </a:solidFill>
              </a:rPr>
              <a:t>t</a:t>
            </a:r>
            <a:r>
              <a:rPr lang="de-AT" sz="2000" spc="-120" dirty="0">
                <a:solidFill>
                  <a:schemeClr val="bg1"/>
                </a:solidFill>
              </a:rPr>
              <a:t>2007</a:t>
            </a:r>
            <a:endParaRPr lang="de-AT" altLang="de-DE" sz="2000" dirty="0">
              <a:solidFill>
                <a:schemeClr val="bg1"/>
              </a:solidFill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180975" marR="5080" indent="0">
              <a:lnSpc>
                <a:spcPct val="100000"/>
              </a:lnSpc>
              <a:buNone/>
            </a:pPr>
            <a:r>
              <a:rPr lang="de-AT" spc="-15" dirty="0">
                <a:solidFill>
                  <a:schemeClr val="bg1"/>
                </a:solidFill>
              </a:rPr>
              <a:t>Lerndisposit</a:t>
            </a:r>
            <a:r>
              <a:rPr lang="de-AT" spc="-40" dirty="0">
                <a:solidFill>
                  <a:schemeClr val="bg1"/>
                </a:solidFill>
              </a:rPr>
              <a:t>i</a:t>
            </a:r>
            <a:r>
              <a:rPr lang="de-AT" spc="-25" dirty="0">
                <a:solidFill>
                  <a:schemeClr val="bg1"/>
                </a:solidFill>
              </a:rPr>
              <a:t>one</a:t>
            </a:r>
            <a:r>
              <a:rPr lang="de-AT" spc="-15" dirty="0">
                <a:solidFill>
                  <a:schemeClr val="bg1"/>
                </a:solidFill>
              </a:rPr>
              <a:t>n</a:t>
            </a:r>
            <a:r>
              <a:rPr lang="de-AT" spc="-14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de-AT" spc="-20" dirty="0">
                <a:solidFill>
                  <a:schemeClr val="bg1"/>
                </a:solidFill>
              </a:rPr>
              <a:t>b</a:t>
            </a:r>
            <a:r>
              <a:rPr lang="de-AT" spc="25" dirty="0">
                <a:solidFill>
                  <a:schemeClr val="bg1"/>
                </a:solidFill>
              </a:rPr>
              <a:t>i</a:t>
            </a:r>
            <a:r>
              <a:rPr lang="de-AT" spc="-15" dirty="0">
                <a:solidFill>
                  <a:schemeClr val="bg1"/>
                </a:solidFill>
              </a:rPr>
              <a:t>lden</a:t>
            </a:r>
            <a:r>
              <a:rPr lang="de-AT" spc="-10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de-AT" spc="-15" dirty="0">
                <a:solidFill>
                  <a:schemeClr val="bg1"/>
                </a:solidFill>
              </a:rPr>
              <a:t>di</a:t>
            </a:r>
            <a:r>
              <a:rPr lang="de-AT" spc="-10" dirty="0">
                <a:solidFill>
                  <a:schemeClr val="bg1"/>
                </a:solidFill>
              </a:rPr>
              <a:t>e</a:t>
            </a:r>
            <a:r>
              <a:rPr lang="de-AT" spc="-11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de-AT" spc="-80" dirty="0">
                <a:solidFill>
                  <a:schemeClr val="bg1"/>
                </a:solidFill>
              </a:rPr>
              <a:t>V</a:t>
            </a:r>
            <a:r>
              <a:rPr lang="de-AT" spc="-15" dirty="0">
                <a:solidFill>
                  <a:schemeClr val="bg1"/>
                </a:solidFill>
              </a:rPr>
              <a:t>orau</a:t>
            </a:r>
            <a:r>
              <a:rPr lang="de-AT" spc="-45" dirty="0">
                <a:solidFill>
                  <a:schemeClr val="bg1"/>
                </a:solidFill>
              </a:rPr>
              <a:t>s</a:t>
            </a:r>
            <a:r>
              <a:rPr lang="de-AT" spc="-15" dirty="0">
                <a:solidFill>
                  <a:schemeClr val="bg1"/>
                </a:solidFill>
              </a:rPr>
              <a:t>set</a:t>
            </a:r>
            <a:r>
              <a:rPr lang="de-AT" spc="-55" dirty="0">
                <a:solidFill>
                  <a:schemeClr val="bg1"/>
                </a:solidFill>
              </a:rPr>
              <a:t>z</a:t>
            </a:r>
            <a:r>
              <a:rPr lang="de-AT" spc="-15" dirty="0">
                <a:solidFill>
                  <a:schemeClr val="bg1"/>
                </a:solidFill>
              </a:rPr>
              <a:t>ung</a:t>
            </a:r>
            <a:r>
              <a:rPr lang="de-AT" spc="-1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de-AT" spc="15" dirty="0">
                <a:solidFill>
                  <a:schemeClr val="bg1"/>
                </a:solidFill>
              </a:rPr>
              <a:t>f</a:t>
            </a:r>
            <a:r>
              <a:rPr lang="de-AT" spc="-25" dirty="0">
                <a:solidFill>
                  <a:schemeClr val="bg1"/>
                </a:solidFill>
              </a:rPr>
              <a:t>ü</a:t>
            </a:r>
            <a:r>
              <a:rPr lang="de-AT" spc="-10" dirty="0">
                <a:solidFill>
                  <a:schemeClr val="bg1"/>
                </a:solidFill>
              </a:rPr>
              <a:t>r</a:t>
            </a:r>
            <a:r>
              <a:rPr lang="de-AT" spc="-9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de-AT" spc="-20" dirty="0">
                <a:solidFill>
                  <a:schemeClr val="bg1"/>
                </a:solidFill>
              </a:rPr>
              <a:t>L</a:t>
            </a:r>
            <a:r>
              <a:rPr lang="de-AT" spc="5" dirty="0">
                <a:solidFill>
                  <a:schemeClr val="bg1"/>
                </a:solidFill>
              </a:rPr>
              <a:t>e</a:t>
            </a:r>
            <a:r>
              <a:rPr lang="de-AT" spc="-20" dirty="0">
                <a:solidFill>
                  <a:schemeClr val="bg1"/>
                </a:solidFill>
              </a:rPr>
              <a:t>rnen.</a:t>
            </a:r>
          </a:p>
          <a:p>
            <a:pPr marL="180975" marR="883919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de-AT" spc="-15" dirty="0">
                <a:solidFill>
                  <a:schemeClr val="bg1"/>
                </a:solidFill>
              </a:rPr>
              <a:t>S</a:t>
            </a:r>
            <a:r>
              <a:rPr lang="de-AT" spc="20" dirty="0">
                <a:solidFill>
                  <a:schemeClr val="bg1"/>
                </a:solidFill>
              </a:rPr>
              <a:t>i</a:t>
            </a:r>
            <a:r>
              <a:rPr lang="de-AT" spc="-10" dirty="0">
                <a:solidFill>
                  <a:schemeClr val="bg1"/>
                </a:solidFill>
              </a:rPr>
              <a:t>e</a:t>
            </a:r>
            <a:r>
              <a:rPr lang="de-AT" spc="-114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de-AT" spc="-55" dirty="0">
                <a:solidFill>
                  <a:schemeClr val="bg1"/>
                </a:solidFill>
              </a:rPr>
              <a:t>k</a:t>
            </a:r>
            <a:r>
              <a:rPr lang="de-AT" spc="-25" dirty="0">
                <a:solidFill>
                  <a:schemeClr val="bg1"/>
                </a:solidFill>
              </a:rPr>
              <a:t>önne</a:t>
            </a:r>
            <a:r>
              <a:rPr lang="de-AT" spc="-15" dirty="0">
                <a:solidFill>
                  <a:schemeClr val="bg1"/>
                </a:solidFill>
              </a:rPr>
              <a:t>n</a:t>
            </a:r>
            <a:r>
              <a:rPr lang="de-AT" spc="-10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de-AT" spc="-15" dirty="0">
                <a:solidFill>
                  <a:schemeClr val="bg1"/>
                </a:solidFill>
              </a:rPr>
              <a:t>a</a:t>
            </a:r>
            <a:r>
              <a:rPr lang="de-AT" spc="25" dirty="0">
                <a:solidFill>
                  <a:schemeClr val="bg1"/>
                </a:solidFill>
              </a:rPr>
              <a:t>l</a:t>
            </a:r>
            <a:r>
              <a:rPr lang="de-AT" spc="-10" dirty="0">
                <a:solidFill>
                  <a:schemeClr val="bg1"/>
                </a:solidFill>
              </a:rPr>
              <a:t>s</a:t>
            </a:r>
            <a:r>
              <a:rPr lang="de-AT" spc="-114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de-AT" spc="-15" dirty="0">
                <a:solidFill>
                  <a:schemeClr val="bg1"/>
                </a:solidFill>
              </a:rPr>
              <a:t>e</a:t>
            </a:r>
            <a:r>
              <a:rPr lang="de-AT" spc="25" dirty="0">
                <a:solidFill>
                  <a:schemeClr val="bg1"/>
                </a:solidFill>
              </a:rPr>
              <a:t>i</a:t>
            </a:r>
            <a:r>
              <a:rPr lang="de-AT" spc="-15" dirty="0">
                <a:solidFill>
                  <a:schemeClr val="bg1"/>
                </a:solidFill>
              </a:rPr>
              <a:t>n</a:t>
            </a:r>
            <a:r>
              <a:rPr lang="de-AT" spc="-114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de-AT" spc="-55" dirty="0">
                <a:solidFill>
                  <a:schemeClr val="bg1"/>
                </a:solidFill>
              </a:rPr>
              <a:t>R</a:t>
            </a:r>
            <a:r>
              <a:rPr lang="de-AT" spc="-20" dirty="0">
                <a:solidFill>
                  <a:schemeClr val="bg1"/>
                </a:solidFill>
              </a:rPr>
              <a:t>ep</a:t>
            </a:r>
            <a:r>
              <a:rPr lang="de-AT" spc="15" dirty="0">
                <a:solidFill>
                  <a:schemeClr val="bg1"/>
                </a:solidFill>
              </a:rPr>
              <a:t>e</a:t>
            </a:r>
            <a:r>
              <a:rPr lang="de-AT" spc="-15" dirty="0">
                <a:solidFill>
                  <a:schemeClr val="bg1"/>
                </a:solidFill>
              </a:rPr>
              <a:t>rt</a:t>
            </a:r>
            <a:r>
              <a:rPr lang="de-AT" spc="-65" dirty="0">
                <a:solidFill>
                  <a:schemeClr val="bg1"/>
                </a:solidFill>
              </a:rPr>
              <a:t>o</a:t>
            </a:r>
            <a:r>
              <a:rPr lang="de-AT" spc="-15" dirty="0">
                <a:solidFill>
                  <a:schemeClr val="bg1"/>
                </a:solidFill>
              </a:rPr>
              <a:t>ir</a:t>
            </a:r>
            <a:r>
              <a:rPr lang="de-AT" spc="-10" dirty="0">
                <a:solidFill>
                  <a:schemeClr val="bg1"/>
                </a:solidFill>
              </a:rPr>
              <a:t>e</a:t>
            </a:r>
            <a:r>
              <a:rPr lang="de-AT" spc="-16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de-AT" spc="-15" dirty="0">
                <a:solidFill>
                  <a:schemeClr val="bg1"/>
                </a:solidFill>
              </a:rPr>
              <a:t>an</a:t>
            </a:r>
            <a:r>
              <a:rPr lang="de-AT" spc="-1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de-AT" spc="-15" dirty="0">
                <a:solidFill>
                  <a:schemeClr val="bg1"/>
                </a:solidFill>
              </a:rPr>
              <a:t>L</a:t>
            </a:r>
            <a:r>
              <a:rPr lang="de-AT" spc="15" dirty="0">
                <a:solidFill>
                  <a:schemeClr val="bg1"/>
                </a:solidFill>
              </a:rPr>
              <a:t>e</a:t>
            </a:r>
            <a:r>
              <a:rPr lang="de-AT" spc="-15" dirty="0">
                <a:solidFill>
                  <a:schemeClr val="bg1"/>
                </a:solidFill>
              </a:rPr>
              <a:t>rnst</a:t>
            </a:r>
            <a:r>
              <a:rPr lang="de-AT" spc="-95" dirty="0">
                <a:solidFill>
                  <a:schemeClr val="bg1"/>
                </a:solidFill>
              </a:rPr>
              <a:t>r</a:t>
            </a:r>
            <a:r>
              <a:rPr lang="de-AT" spc="-15" dirty="0">
                <a:solidFill>
                  <a:schemeClr val="bg1"/>
                </a:solidFill>
              </a:rPr>
              <a:t>a</a:t>
            </a:r>
            <a:r>
              <a:rPr lang="de-AT" spc="-70" dirty="0">
                <a:solidFill>
                  <a:schemeClr val="bg1"/>
                </a:solidFill>
              </a:rPr>
              <a:t>t</a:t>
            </a:r>
            <a:r>
              <a:rPr lang="de-AT" spc="-15" dirty="0">
                <a:solidFill>
                  <a:schemeClr val="bg1"/>
                </a:solidFill>
              </a:rPr>
              <a:t>egien</a:t>
            </a:r>
            <a:r>
              <a:rPr lang="de-AT" spc="-114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de-AT" spc="-20" dirty="0">
                <a:solidFill>
                  <a:schemeClr val="bg1"/>
                </a:solidFill>
              </a:rPr>
              <a:t>be</a:t>
            </a:r>
            <a:r>
              <a:rPr lang="de-AT" spc="-75" dirty="0">
                <a:solidFill>
                  <a:schemeClr val="bg1"/>
                </a:solidFill>
              </a:rPr>
              <a:t>z</a:t>
            </a:r>
            <a:r>
              <a:rPr lang="de-AT" spc="-15" dirty="0">
                <a:solidFill>
                  <a:schemeClr val="bg1"/>
                </a:solidFill>
              </a:rPr>
              <a:t>eichn</a:t>
            </a:r>
            <a:r>
              <a:rPr lang="de-AT" spc="-45" dirty="0">
                <a:solidFill>
                  <a:schemeClr val="bg1"/>
                </a:solidFill>
              </a:rPr>
              <a:t>e</a:t>
            </a:r>
            <a:r>
              <a:rPr lang="de-AT" spc="-10" dirty="0">
                <a:solidFill>
                  <a:schemeClr val="bg1"/>
                </a:solidFill>
              </a:rPr>
              <a:t>t</a:t>
            </a:r>
            <a:r>
              <a:rPr lang="de-AT" spc="-12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de-AT" spc="-20" dirty="0">
                <a:solidFill>
                  <a:schemeClr val="bg1"/>
                </a:solidFill>
              </a:rPr>
              <a:t>we</a:t>
            </a:r>
            <a:r>
              <a:rPr lang="de-AT" spc="-55" dirty="0">
                <a:solidFill>
                  <a:schemeClr val="bg1"/>
                </a:solidFill>
              </a:rPr>
              <a:t>r</a:t>
            </a:r>
            <a:r>
              <a:rPr lang="de-AT" spc="-15" dirty="0">
                <a:solidFill>
                  <a:schemeClr val="bg1"/>
                </a:solidFill>
              </a:rPr>
              <a:t>den.</a:t>
            </a:r>
          </a:p>
          <a:p>
            <a:pPr marL="542925" marR="2926080" indent="-361950">
              <a:lnSpc>
                <a:spcPct val="155600"/>
              </a:lnSpc>
              <a:spcBef>
                <a:spcPts val="5"/>
              </a:spcBef>
            </a:pPr>
            <a:r>
              <a:rPr lang="de-AT" spc="-15" dirty="0">
                <a:solidFill>
                  <a:schemeClr val="bg1"/>
                </a:solidFill>
              </a:rPr>
              <a:t>Inte</a:t>
            </a:r>
            <a:r>
              <a:rPr lang="de-AT" spc="-50" dirty="0">
                <a:solidFill>
                  <a:schemeClr val="bg1"/>
                </a:solidFill>
              </a:rPr>
              <a:t>r</a:t>
            </a:r>
            <a:r>
              <a:rPr lang="de-AT" spc="-15" dirty="0">
                <a:solidFill>
                  <a:schemeClr val="bg1"/>
                </a:solidFill>
              </a:rPr>
              <a:t>es</a:t>
            </a:r>
            <a:r>
              <a:rPr lang="de-AT" spc="-60" dirty="0">
                <a:solidFill>
                  <a:schemeClr val="bg1"/>
                </a:solidFill>
              </a:rPr>
              <a:t>s</a:t>
            </a:r>
            <a:r>
              <a:rPr lang="de-AT" spc="-10" dirty="0">
                <a:solidFill>
                  <a:schemeClr val="bg1"/>
                </a:solidFill>
              </a:rPr>
              <a:t>iert</a:t>
            </a:r>
            <a:r>
              <a:rPr lang="de-AT" spc="-17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de-AT" spc="-15" dirty="0">
                <a:solidFill>
                  <a:schemeClr val="bg1"/>
                </a:solidFill>
              </a:rPr>
              <a:t>s</a:t>
            </a:r>
            <a:r>
              <a:rPr lang="de-AT" spc="30" dirty="0">
                <a:solidFill>
                  <a:schemeClr val="bg1"/>
                </a:solidFill>
              </a:rPr>
              <a:t>e</a:t>
            </a:r>
            <a:r>
              <a:rPr lang="de-AT" spc="-15" dirty="0">
                <a:solidFill>
                  <a:schemeClr val="bg1"/>
                </a:solidFill>
              </a:rPr>
              <a:t>in</a:t>
            </a:r>
            <a:r>
              <a:rPr lang="de-AT" spc="-1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</a:p>
          <a:p>
            <a:pPr marL="542925" marR="2926080" indent="-361950">
              <a:lnSpc>
                <a:spcPct val="155600"/>
              </a:lnSpc>
              <a:spcBef>
                <a:spcPts val="5"/>
              </a:spcBef>
            </a:pPr>
            <a:r>
              <a:rPr lang="de-AT" spc="-25" dirty="0">
                <a:solidFill>
                  <a:schemeClr val="bg1"/>
                </a:solidFill>
              </a:rPr>
              <a:t>E</a:t>
            </a:r>
            <a:r>
              <a:rPr lang="de-AT" spc="5" dirty="0">
                <a:solidFill>
                  <a:schemeClr val="bg1"/>
                </a:solidFill>
              </a:rPr>
              <a:t>n</a:t>
            </a:r>
            <a:r>
              <a:rPr lang="de-AT" spc="-25" dirty="0">
                <a:solidFill>
                  <a:schemeClr val="bg1"/>
                </a:solidFill>
              </a:rPr>
              <a:t>gagier</a:t>
            </a:r>
            <a:r>
              <a:rPr lang="de-AT" spc="-10" dirty="0">
                <a:solidFill>
                  <a:schemeClr val="bg1"/>
                </a:solidFill>
              </a:rPr>
              <a:t>t</a:t>
            </a:r>
            <a:r>
              <a:rPr lang="de-AT" spc="-13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de-AT" spc="-25" dirty="0">
                <a:solidFill>
                  <a:schemeClr val="bg1"/>
                </a:solidFill>
              </a:rPr>
              <a:t>s</a:t>
            </a:r>
            <a:r>
              <a:rPr lang="de-AT" spc="25" dirty="0">
                <a:solidFill>
                  <a:schemeClr val="bg1"/>
                </a:solidFill>
              </a:rPr>
              <a:t>e</a:t>
            </a:r>
            <a:r>
              <a:rPr lang="de-AT" spc="-25" dirty="0">
                <a:solidFill>
                  <a:schemeClr val="bg1"/>
                </a:solidFill>
              </a:rPr>
              <a:t>in</a:t>
            </a:r>
            <a:endParaRPr lang="de-AT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542925" marR="715010" indent="-361950">
              <a:lnSpc>
                <a:spcPct val="100000"/>
              </a:lnSpc>
              <a:spcBef>
                <a:spcPts val="1200"/>
              </a:spcBef>
            </a:pPr>
            <a:r>
              <a:rPr lang="de-AT" spc="5" dirty="0">
                <a:solidFill>
                  <a:schemeClr val="bg1"/>
                </a:solidFill>
              </a:rPr>
              <a:t>S</a:t>
            </a:r>
            <a:r>
              <a:rPr lang="de-AT" spc="-35" dirty="0">
                <a:solidFill>
                  <a:schemeClr val="bg1"/>
                </a:solidFill>
              </a:rPr>
              <a:t>tandh</a:t>
            </a:r>
            <a:r>
              <a:rPr lang="de-AT" dirty="0">
                <a:solidFill>
                  <a:schemeClr val="bg1"/>
                </a:solidFill>
              </a:rPr>
              <a:t>a</a:t>
            </a:r>
            <a:r>
              <a:rPr lang="de-AT" spc="-35" dirty="0">
                <a:solidFill>
                  <a:schemeClr val="bg1"/>
                </a:solidFill>
              </a:rPr>
              <a:t>lte</a:t>
            </a:r>
            <a:r>
              <a:rPr lang="de-AT" spc="-10" dirty="0">
                <a:solidFill>
                  <a:schemeClr val="bg1"/>
                </a:solidFill>
              </a:rPr>
              <a:t>n</a:t>
            </a:r>
            <a:r>
              <a:rPr lang="de-AT" spc="-11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de-AT" spc="-35" dirty="0">
                <a:solidFill>
                  <a:schemeClr val="bg1"/>
                </a:solidFill>
              </a:rPr>
              <a:t>b</a:t>
            </a:r>
            <a:r>
              <a:rPr lang="de-AT" spc="15" dirty="0">
                <a:solidFill>
                  <a:schemeClr val="bg1"/>
                </a:solidFill>
              </a:rPr>
              <a:t>e</a:t>
            </a:r>
            <a:r>
              <a:rPr lang="de-AT" spc="-5" dirty="0">
                <a:solidFill>
                  <a:schemeClr val="bg1"/>
                </a:solidFill>
              </a:rPr>
              <a:t>i</a:t>
            </a:r>
            <a:r>
              <a:rPr lang="de-AT" spc="-10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de-AT" spc="-25" dirty="0">
                <a:solidFill>
                  <a:schemeClr val="bg1"/>
                </a:solidFill>
              </a:rPr>
              <a:t>H</a:t>
            </a:r>
            <a:r>
              <a:rPr lang="de-AT" spc="10" dirty="0">
                <a:solidFill>
                  <a:schemeClr val="bg1"/>
                </a:solidFill>
              </a:rPr>
              <a:t>e</a:t>
            </a:r>
            <a:r>
              <a:rPr lang="de-AT" spc="-35" dirty="0">
                <a:solidFill>
                  <a:schemeClr val="bg1"/>
                </a:solidFill>
              </a:rPr>
              <a:t>rausforderunge</a:t>
            </a:r>
            <a:r>
              <a:rPr lang="de-AT" spc="-10" dirty="0">
                <a:solidFill>
                  <a:schemeClr val="bg1"/>
                </a:solidFill>
              </a:rPr>
              <a:t>n</a:t>
            </a:r>
            <a:r>
              <a:rPr lang="de-AT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de-AT" spc="-16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de-AT" spc="-35" dirty="0">
                <a:solidFill>
                  <a:schemeClr val="bg1"/>
                </a:solidFill>
              </a:rPr>
              <a:t>und</a:t>
            </a:r>
            <a:r>
              <a:rPr lang="de-AT" spc="-3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de-AT" spc="5" dirty="0">
                <a:solidFill>
                  <a:schemeClr val="bg1"/>
                </a:solidFill>
              </a:rPr>
              <a:t>S</a:t>
            </a:r>
            <a:r>
              <a:rPr lang="de-AT" spc="-25" dirty="0">
                <a:solidFill>
                  <a:schemeClr val="bg1"/>
                </a:solidFill>
              </a:rPr>
              <a:t>chwierig</a:t>
            </a:r>
            <a:r>
              <a:rPr lang="de-AT" spc="-80" dirty="0">
                <a:solidFill>
                  <a:schemeClr val="bg1"/>
                </a:solidFill>
              </a:rPr>
              <a:t>k</a:t>
            </a:r>
            <a:r>
              <a:rPr lang="de-AT" spc="-25" dirty="0">
                <a:solidFill>
                  <a:schemeClr val="bg1"/>
                </a:solidFill>
              </a:rPr>
              <a:t>eiten</a:t>
            </a:r>
            <a:endParaRPr lang="de-AT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542925" indent="-361950">
              <a:lnSpc>
                <a:spcPct val="100000"/>
              </a:lnSpc>
              <a:spcBef>
                <a:spcPts val="1200"/>
              </a:spcBef>
            </a:pPr>
            <a:r>
              <a:rPr lang="de-AT" spc="5" dirty="0">
                <a:solidFill>
                  <a:schemeClr val="bg1"/>
                </a:solidFill>
              </a:rPr>
              <a:t>S</a:t>
            </a:r>
            <a:r>
              <a:rPr lang="de-AT" dirty="0">
                <a:solidFill>
                  <a:schemeClr val="bg1"/>
                </a:solidFill>
              </a:rPr>
              <a:t>ic</a:t>
            </a:r>
            <a:r>
              <a:rPr lang="de-AT" spc="-10" dirty="0">
                <a:solidFill>
                  <a:schemeClr val="bg1"/>
                </a:solidFill>
              </a:rPr>
              <a:t>h</a:t>
            </a:r>
            <a:r>
              <a:rPr lang="de-AT" spc="-15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de-AT" spc="-5" dirty="0">
                <a:solidFill>
                  <a:schemeClr val="bg1"/>
                </a:solidFill>
              </a:rPr>
              <a:t>a</a:t>
            </a:r>
            <a:r>
              <a:rPr lang="de-AT" spc="-35" dirty="0">
                <a:solidFill>
                  <a:schemeClr val="bg1"/>
                </a:solidFill>
              </a:rPr>
              <a:t>u</a:t>
            </a:r>
            <a:r>
              <a:rPr lang="de-AT" spc="30" dirty="0">
                <a:solidFill>
                  <a:schemeClr val="bg1"/>
                </a:solidFill>
              </a:rPr>
              <a:t>s</a:t>
            </a:r>
            <a:r>
              <a:rPr lang="de-AT" spc="-35" dirty="0">
                <a:solidFill>
                  <a:schemeClr val="bg1"/>
                </a:solidFill>
              </a:rPr>
              <a:t>d</a:t>
            </a:r>
            <a:r>
              <a:rPr lang="de-AT" spc="-10" dirty="0">
                <a:solidFill>
                  <a:schemeClr val="bg1"/>
                </a:solidFill>
              </a:rPr>
              <a:t>r</a:t>
            </a:r>
            <a:r>
              <a:rPr lang="de-AT" spc="-35" dirty="0">
                <a:solidFill>
                  <a:schemeClr val="bg1"/>
                </a:solidFill>
              </a:rPr>
              <a:t>üc</a:t>
            </a:r>
            <a:r>
              <a:rPr lang="de-AT" spc="-85" dirty="0">
                <a:solidFill>
                  <a:schemeClr val="bg1"/>
                </a:solidFill>
              </a:rPr>
              <a:t>k</a:t>
            </a:r>
            <a:r>
              <a:rPr lang="de-AT" spc="-35" dirty="0">
                <a:solidFill>
                  <a:schemeClr val="bg1"/>
                </a:solidFill>
              </a:rPr>
              <a:t>e</a:t>
            </a:r>
            <a:r>
              <a:rPr lang="de-AT" spc="-10" dirty="0">
                <a:solidFill>
                  <a:schemeClr val="bg1"/>
                </a:solidFill>
              </a:rPr>
              <a:t>n</a:t>
            </a:r>
            <a:r>
              <a:rPr lang="de-AT" spc="-15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de-AT" dirty="0">
                <a:solidFill>
                  <a:schemeClr val="bg1"/>
                </a:solidFill>
              </a:rPr>
              <a:t>u</a:t>
            </a:r>
            <a:r>
              <a:rPr lang="de-AT" spc="-35" dirty="0">
                <a:solidFill>
                  <a:schemeClr val="bg1"/>
                </a:solidFill>
              </a:rPr>
              <a:t>n</a:t>
            </a:r>
            <a:r>
              <a:rPr lang="de-AT" spc="-10" dirty="0">
                <a:solidFill>
                  <a:schemeClr val="bg1"/>
                </a:solidFill>
              </a:rPr>
              <a:t>d</a:t>
            </a:r>
            <a:r>
              <a:rPr lang="de-AT" spc="-12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de-AT" spc="10" dirty="0">
                <a:solidFill>
                  <a:schemeClr val="bg1"/>
                </a:solidFill>
              </a:rPr>
              <a:t>m</a:t>
            </a:r>
            <a:r>
              <a:rPr lang="de-AT" dirty="0">
                <a:solidFill>
                  <a:schemeClr val="bg1"/>
                </a:solidFill>
              </a:rPr>
              <a:t>i</a:t>
            </a:r>
            <a:r>
              <a:rPr lang="de-AT" spc="-35" dirty="0">
                <a:solidFill>
                  <a:schemeClr val="bg1"/>
                </a:solidFill>
              </a:rPr>
              <a:t>ttei</a:t>
            </a:r>
            <a:r>
              <a:rPr lang="de-AT" dirty="0">
                <a:solidFill>
                  <a:schemeClr val="bg1"/>
                </a:solidFill>
              </a:rPr>
              <a:t>l</a:t>
            </a:r>
            <a:r>
              <a:rPr lang="de-AT" spc="-35" dirty="0">
                <a:solidFill>
                  <a:schemeClr val="bg1"/>
                </a:solidFill>
              </a:rPr>
              <a:t>en</a:t>
            </a:r>
            <a:endParaRPr lang="de-AT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542925" marR="595630" indent="-361950">
              <a:lnSpc>
                <a:spcPct val="100000"/>
              </a:lnSpc>
              <a:spcBef>
                <a:spcPts val="1200"/>
              </a:spcBef>
            </a:pPr>
            <a:r>
              <a:rPr lang="de-AT" spc="-5" dirty="0">
                <a:solidFill>
                  <a:schemeClr val="bg1"/>
                </a:solidFill>
              </a:rPr>
              <a:t>A</a:t>
            </a:r>
            <a:r>
              <a:rPr lang="de-AT" dirty="0">
                <a:solidFill>
                  <a:schemeClr val="bg1"/>
                </a:solidFill>
              </a:rPr>
              <a:t>n</a:t>
            </a:r>
            <a:r>
              <a:rPr lang="de-AT" spc="-1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de-AT" spc="25" dirty="0">
                <a:solidFill>
                  <a:schemeClr val="bg1"/>
                </a:solidFill>
              </a:rPr>
              <a:t>e</a:t>
            </a:r>
            <a:r>
              <a:rPr lang="de-AT" spc="-10" dirty="0">
                <a:solidFill>
                  <a:schemeClr val="bg1"/>
                </a:solidFill>
              </a:rPr>
              <a:t>iner</a:t>
            </a:r>
            <a:r>
              <a:rPr lang="de-AT" spc="-10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de-AT" spc="-15" dirty="0">
                <a:solidFill>
                  <a:schemeClr val="bg1"/>
                </a:solidFill>
              </a:rPr>
              <a:t>Ler</a:t>
            </a:r>
            <a:r>
              <a:rPr lang="de-AT" spc="-45" dirty="0">
                <a:solidFill>
                  <a:schemeClr val="bg1"/>
                </a:solidFill>
              </a:rPr>
              <a:t>n</a:t>
            </a:r>
            <a:r>
              <a:rPr lang="de-AT" spc="-40" dirty="0">
                <a:solidFill>
                  <a:schemeClr val="bg1"/>
                </a:solidFill>
              </a:rPr>
              <a:t>g</a:t>
            </a:r>
            <a:r>
              <a:rPr lang="de-AT" spc="-5" dirty="0">
                <a:solidFill>
                  <a:schemeClr val="bg1"/>
                </a:solidFill>
              </a:rPr>
              <a:t>e</a:t>
            </a:r>
            <a:r>
              <a:rPr lang="de-AT" spc="-35" dirty="0">
                <a:solidFill>
                  <a:schemeClr val="bg1"/>
                </a:solidFill>
              </a:rPr>
              <a:t>m</a:t>
            </a:r>
            <a:r>
              <a:rPr lang="de-AT" spc="-15" dirty="0">
                <a:solidFill>
                  <a:schemeClr val="bg1"/>
                </a:solidFill>
              </a:rPr>
              <a:t>ei</a:t>
            </a:r>
            <a:r>
              <a:rPr lang="de-AT" spc="-50" dirty="0">
                <a:solidFill>
                  <a:schemeClr val="bg1"/>
                </a:solidFill>
              </a:rPr>
              <a:t>n</a:t>
            </a:r>
            <a:r>
              <a:rPr lang="de-AT" spc="-10" dirty="0">
                <a:solidFill>
                  <a:schemeClr val="bg1"/>
                </a:solidFill>
              </a:rPr>
              <a:t>sc</a:t>
            </a:r>
            <a:r>
              <a:rPr lang="de-AT" spc="-60" dirty="0">
                <a:solidFill>
                  <a:schemeClr val="bg1"/>
                </a:solidFill>
              </a:rPr>
              <a:t>h</a:t>
            </a:r>
            <a:r>
              <a:rPr lang="de-AT" spc="-45" dirty="0">
                <a:solidFill>
                  <a:schemeClr val="bg1"/>
                </a:solidFill>
              </a:rPr>
              <a:t>a</a:t>
            </a:r>
            <a:r>
              <a:rPr lang="de-AT" spc="-10" dirty="0">
                <a:solidFill>
                  <a:schemeClr val="bg1"/>
                </a:solidFill>
              </a:rPr>
              <a:t>ft</a:t>
            </a:r>
            <a:r>
              <a:rPr lang="de-AT" spc="-14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de-AT" spc="-20" dirty="0">
                <a:solidFill>
                  <a:schemeClr val="bg1"/>
                </a:solidFill>
              </a:rPr>
              <a:t>m</a:t>
            </a:r>
            <a:r>
              <a:rPr lang="de-AT" spc="20" dirty="0">
                <a:solidFill>
                  <a:schemeClr val="bg1"/>
                </a:solidFill>
              </a:rPr>
              <a:t>i</a:t>
            </a:r>
            <a:r>
              <a:rPr lang="de-AT" spc="-10" dirty="0">
                <a:solidFill>
                  <a:schemeClr val="bg1"/>
                </a:solidFill>
              </a:rPr>
              <a:t>tw</a:t>
            </a:r>
            <a:r>
              <a:rPr lang="de-AT" spc="-45" dirty="0">
                <a:solidFill>
                  <a:schemeClr val="bg1"/>
                </a:solidFill>
              </a:rPr>
              <a:t>i</a:t>
            </a:r>
            <a:r>
              <a:rPr lang="de-AT" spc="-10" dirty="0">
                <a:solidFill>
                  <a:schemeClr val="bg1"/>
                </a:solidFill>
              </a:rPr>
              <a:t>r</a:t>
            </a:r>
            <a:r>
              <a:rPr lang="de-AT" spc="-105" dirty="0">
                <a:solidFill>
                  <a:schemeClr val="bg1"/>
                </a:solidFill>
              </a:rPr>
              <a:t>k</a:t>
            </a:r>
            <a:r>
              <a:rPr lang="de-AT" spc="-15" dirty="0">
                <a:solidFill>
                  <a:schemeClr val="bg1"/>
                </a:solidFill>
              </a:rPr>
              <a:t>e</a:t>
            </a:r>
            <a:r>
              <a:rPr lang="de-AT" spc="-10" dirty="0">
                <a:solidFill>
                  <a:schemeClr val="bg1"/>
                </a:solidFill>
              </a:rPr>
              <a:t>n</a:t>
            </a:r>
            <a:r>
              <a:rPr lang="de-AT" spc="-16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de-AT" spc="-10" dirty="0">
                <a:solidFill>
                  <a:schemeClr val="bg1"/>
                </a:solidFill>
              </a:rPr>
              <a:t>und</a:t>
            </a:r>
            <a:r>
              <a:rPr lang="de-AT" spc="-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de-AT" spc="-90" dirty="0">
                <a:solidFill>
                  <a:schemeClr val="bg1"/>
                </a:solidFill>
              </a:rPr>
              <a:t>V</a:t>
            </a:r>
            <a:r>
              <a:rPr lang="de-AT" spc="-15" dirty="0">
                <a:solidFill>
                  <a:schemeClr val="bg1"/>
                </a:solidFill>
              </a:rPr>
              <a:t>er</a:t>
            </a:r>
            <a:r>
              <a:rPr lang="de-AT" spc="-40" dirty="0">
                <a:solidFill>
                  <a:schemeClr val="bg1"/>
                </a:solidFill>
              </a:rPr>
              <a:t>a</a:t>
            </a:r>
            <a:r>
              <a:rPr lang="de-AT" spc="-10" dirty="0">
                <a:solidFill>
                  <a:schemeClr val="bg1"/>
                </a:solidFill>
              </a:rPr>
              <a:t>n</a:t>
            </a:r>
            <a:r>
              <a:rPr lang="de-AT" spc="-50" dirty="0">
                <a:solidFill>
                  <a:schemeClr val="bg1"/>
                </a:solidFill>
              </a:rPr>
              <a:t>t</a:t>
            </a:r>
            <a:r>
              <a:rPr lang="de-AT" spc="-75" dirty="0">
                <a:solidFill>
                  <a:schemeClr val="bg1"/>
                </a:solidFill>
              </a:rPr>
              <a:t>w</a:t>
            </a:r>
            <a:r>
              <a:rPr lang="de-AT" spc="-15" dirty="0">
                <a:solidFill>
                  <a:schemeClr val="bg1"/>
                </a:solidFill>
              </a:rPr>
              <a:t>or</a:t>
            </a:r>
            <a:r>
              <a:rPr lang="de-AT" spc="-50" dirty="0">
                <a:solidFill>
                  <a:schemeClr val="bg1"/>
                </a:solidFill>
              </a:rPr>
              <a:t>t</a:t>
            </a:r>
            <a:r>
              <a:rPr lang="de-AT" spc="-10" dirty="0">
                <a:solidFill>
                  <a:schemeClr val="bg1"/>
                </a:solidFill>
              </a:rPr>
              <a:t>ung</a:t>
            </a:r>
            <a:r>
              <a:rPr lang="de-AT" spc="-17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de-AT" spc="-10" dirty="0">
                <a:solidFill>
                  <a:schemeClr val="bg1"/>
                </a:solidFill>
              </a:rPr>
              <a:t>übern</a:t>
            </a:r>
            <a:r>
              <a:rPr lang="de-AT" spc="-60" dirty="0">
                <a:solidFill>
                  <a:schemeClr val="bg1"/>
                </a:solidFill>
              </a:rPr>
              <a:t>e</a:t>
            </a:r>
            <a:r>
              <a:rPr lang="de-AT" spc="-10" dirty="0">
                <a:solidFill>
                  <a:schemeClr val="bg1"/>
                </a:solidFill>
              </a:rPr>
              <a:t>h</a:t>
            </a:r>
            <a:r>
              <a:rPr lang="de-AT" spc="-70" dirty="0">
                <a:solidFill>
                  <a:schemeClr val="bg1"/>
                </a:solidFill>
              </a:rPr>
              <a:t>m</a:t>
            </a:r>
            <a:r>
              <a:rPr lang="de-AT" spc="-15" dirty="0">
                <a:solidFill>
                  <a:schemeClr val="bg1"/>
                </a:solidFill>
              </a:rPr>
              <a:t>en</a:t>
            </a:r>
            <a:endParaRPr lang="de-AT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3346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autoUpdateAnimBg="0"/>
      <p:bldP spid="32771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A04A15-DF2B-4F64-847D-F19E8D40B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245" y="2314695"/>
            <a:ext cx="10515600" cy="1325563"/>
          </a:xfrm>
        </p:spPr>
        <p:txBody>
          <a:bodyPr/>
          <a:lstStyle/>
          <a:p>
            <a:pPr algn="ctr"/>
            <a:r>
              <a:rPr lang="de-AT" dirty="0">
                <a:solidFill>
                  <a:schemeClr val="bg1"/>
                </a:solidFill>
              </a:rPr>
              <a:t>„Spiel ist die Arbeit des Kindes“ </a:t>
            </a:r>
            <a:br>
              <a:rPr lang="de-AT" sz="2400" dirty="0">
                <a:solidFill>
                  <a:schemeClr val="bg1"/>
                </a:solidFill>
              </a:rPr>
            </a:br>
            <a:r>
              <a:rPr lang="de-AT" sz="2400" dirty="0">
                <a:solidFill>
                  <a:schemeClr val="bg1"/>
                </a:solidFill>
              </a:rPr>
              <a:t>Schäfer, G.E. (2007) </a:t>
            </a:r>
            <a:r>
              <a:rPr lang="de-AT" sz="2400" i="1" dirty="0">
                <a:solidFill>
                  <a:schemeClr val="bg1"/>
                </a:solidFill>
              </a:rPr>
              <a:t>Bildung beginnt mit der Geburt</a:t>
            </a:r>
            <a:r>
              <a:rPr lang="de-AT" sz="2400" dirty="0">
                <a:solidFill>
                  <a:schemeClr val="bg1"/>
                </a:solidFill>
              </a:rPr>
              <a:t>. Berlin: Cornelsen Verlag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702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1919289" y="1628775"/>
            <a:ext cx="8497887" cy="5270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000" b="1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Der Kindergartenbeginn wird mit der gruppenführenden Pädagogin vereinbart!</a:t>
            </a:r>
          </a:p>
          <a:p>
            <a:pPr algn="ctr">
              <a:defRPr/>
            </a:pPr>
            <a:endParaRPr lang="de-DE" sz="1050" b="1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 algn="ctr">
              <a:defRPr/>
            </a:pPr>
            <a:r>
              <a:rPr lang="de-DE" sz="2000" b="1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Grundphase: 3 Tage</a:t>
            </a:r>
          </a:p>
          <a:p>
            <a:pPr algn="ctr">
              <a:defRPr/>
            </a:pPr>
            <a:endParaRPr lang="de-DE" sz="1000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 algn="ctr">
              <a:defRPr/>
            </a:pPr>
            <a:r>
              <a:rPr lang="de-DE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Bezugsperson + Kind = 1 Stunde Gruppenraum</a:t>
            </a:r>
          </a:p>
          <a:p>
            <a:pPr algn="ctr">
              <a:defRPr/>
            </a:pPr>
            <a:endParaRPr lang="de-DE" sz="1000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 algn="ctr">
              <a:defRPr/>
            </a:pPr>
            <a:r>
              <a:rPr lang="de-DE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Bezugsperson: eher passiv</a:t>
            </a:r>
          </a:p>
          <a:p>
            <a:pPr algn="ctr">
              <a:defRPr/>
            </a:pPr>
            <a:endParaRPr lang="de-DE" sz="1000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 algn="ctr">
              <a:defRPr/>
            </a:pPr>
            <a:r>
              <a:rPr lang="de-DE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Pädagogin: abwartend, beobachtend</a:t>
            </a:r>
          </a:p>
          <a:p>
            <a:pPr algn="ctr">
              <a:defRPr/>
            </a:pPr>
            <a:endParaRPr lang="de-DE" sz="1000" b="1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 algn="ctr">
              <a:defRPr/>
            </a:pPr>
            <a:r>
              <a:rPr lang="de-DE" b="1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Kein Trennungsversuch!</a:t>
            </a:r>
          </a:p>
          <a:p>
            <a:pPr algn="ctr">
              <a:defRPr/>
            </a:pPr>
            <a:endParaRPr lang="de-DE" sz="1600" b="1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 algn="ctr">
              <a:defRPr/>
            </a:pPr>
            <a:r>
              <a:rPr lang="de-DE" sz="16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Der Kindergarten wird vom Kind als „Neue Situation“ wahrgenommen und</a:t>
            </a:r>
          </a:p>
          <a:p>
            <a:pPr algn="ctr">
              <a:defRPr/>
            </a:pPr>
            <a:r>
              <a:rPr lang="de-DE" sz="16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überfordert das Kind, wenn es den Anforderungen alleine gegenübersteht.</a:t>
            </a:r>
          </a:p>
          <a:p>
            <a:pPr algn="ctr">
              <a:defRPr/>
            </a:pPr>
            <a:endParaRPr lang="de-DE" sz="1000" b="1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 algn="ctr">
              <a:defRPr/>
            </a:pPr>
            <a:r>
              <a:rPr lang="de-DE" sz="16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Der Eingewöhnungsprozess des Kindes in den Kindergarten muss daher unter der Beteiligung einer, für das Kind vertrauten, Bezugsperson geschehen.</a:t>
            </a:r>
          </a:p>
          <a:p>
            <a:pPr algn="ctr">
              <a:defRPr/>
            </a:pPr>
            <a:endParaRPr lang="de-DE" sz="1000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 algn="ctr">
              <a:defRPr/>
            </a:pPr>
            <a:r>
              <a:rPr lang="de-DE" sz="16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Ihre bloße Anwesenheit im Raum genügt, </a:t>
            </a:r>
          </a:p>
          <a:p>
            <a:pPr algn="ctr">
              <a:defRPr/>
            </a:pPr>
            <a:r>
              <a:rPr lang="de-DE" sz="16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um für das Kind einen „sicheren Hafen“ zu schaffen. Eine sichere Bindung.</a:t>
            </a:r>
            <a:endParaRPr lang="de-DE" sz="1600" b="1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 algn="ctr">
              <a:defRPr/>
            </a:pPr>
            <a:endParaRPr lang="de-DE" sz="1600" b="1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063552" y="620714"/>
            <a:ext cx="81369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4400" b="1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Die ersten Tage im Kindergarten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br>
              <a:rPr lang="de-DE" sz="4000" dirty="0">
                <a:solidFill>
                  <a:schemeClr val="bg1"/>
                </a:solidFill>
              </a:rPr>
            </a:br>
            <a:r>
              <a:rPr lang="de-DE" sz="40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Erster Trennungsversuch 4. –5. Tag</a:t>
            </a:r>
            <a:br>
              <a:rPr lang="de-DE" sz="40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</a:br>
            <a:endParaRPr lang="de-DE" sz="2000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935163"/>
            <a:ext cx="8229600" cy="2717800"/>
          </a:xfrm>
        </p:spPr>
        <p:txBody>
          <a:bodyPr>
            <a:normAutofit/>
          </a:bodyPr>
          <a:lstStyle/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de-DE" b="1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Niemals an einem Montag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de-DE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Bezugsperson verabschiedet sich und verlässt den Raum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de-DE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Bezugsperson bleibt in der Nähe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de-DE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Trennungsdauer maximal 30 Minuten</a:t>
            </a:r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de-DE" b="1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</p:txBody>
      </p:sp>
      <p:pic>
        <p:nvPicPr>
          <p:cNvPr id="17412" name="Picture 7" descr="Modell Zürich, Sondermaß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16952" y="4533106"/>
            <a:ext cx="1101725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2135188" y="5589588"/>
            <a:ext cx="1439862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36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Kind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151313" y="5589588"/>
            <a:ext cx="20891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32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Pädagogin</a:t>
            </a:r>
          </a:p>
        </p:txBody>
      </p:sp>
      <p:cxnSp>
        <p:nvCxnSpPr>
          <p:cNvPr id="8" name="Gekrümmte Verbindung 5"/>
          <p:cNvCxnSpPr>
            <a:stCxn id="7" idx="0"/>
            <a:endCxn id="6" idx="0"/>
          </p:cNvCxnSpPr>
          <p:nvPr/>
        </p:nvCxnSpPr>
        <p:spPr>
          <a:xfrm rot="16200000" flipV="1">
            <a:off x="4025901" y="4419601"/>
            <a:ext cx="12700" cy="2339975"/>
          </a:xfrm>
          <a:prstGeom prst="curvedConnector3">
            <a:avLst>
              <a:gd name="adj1" fmla="val 5973915"/>
            </a:avLst>
          </a:prstGeom>
          <a:ln w="117475" cmpd="tri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9790114" y="5281612"/>
            <a:ext cx="172720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8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Mutter/ Vater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1919288" y="836614"/>
            <a:ext cx="3313112" cy="6021387"/>
          </a:xfrm>
        </p:spPr>
        <p:txBody>
          <a:bodyPr>
            <a:normAutofit/>
          </a:bodyPr>
          <a:lstStyle/>
          <a:p>
            <a:pPr marL="274320" indent="-274320">
              <a:buClr>
                <a:schemeClr val="accent3"/>
              </a:buClr>
              <a:buNone/>
              <a:defRPr/>
            </a:pPr>
            <a:r>
              <a:rPr lang="de-DE" b="1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Kürzere</a:t>
            </a:r>
          </a:p>
          <a:p>
            <a:pPr marL="274320" indent="-274320">
              <a:buClr>
                <a:schemeClr val="accent3"/>
              </a:buClr>
              <a:buNone/>
              <a:defRPr/>
            </a:pPr>
            <a:r>
              <a:rPr lang="de-DE" b="1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Eingewöhnung</a:t>
            </a:r>
            <a:endParaRPr lang="de-DE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de-DE" b="1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 marL="274320" indent="-274320">
              <a:buClr>
                <a:schemeClr val="accent3"/>
              </a:buClr>
              <a:buNone/>
              <a:defRPr/>
            </a:pPr>
            <a:r>
              <a:rPr lang="de-DE" b="1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Hinweis:</a:t>
            </a:r>
            <a:endParaRPr lang="de-DE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 marL="274320" indent="-274320">
              <a:buClr>
                <a:schemeClr val="accent3"/>
              </a:buClr>
              <a:buNone/>
              <a:defRPr/>
            </a:pPr>
            <a:r>
              <a:rPr lang="de-DE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	</a:t>
            </a:r>
            <a:r>
              <a:rPr lang="de-DE" sz="20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Kind nimmt wenig Kontakt zur Bezugsperson auf.</a:t>
            </a:r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de-DE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de-DE" sz="2000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de-DE" sz="2000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 marL="274320" indent="-274320">
              <a:buClr>
                <a:schemeClr val="accent3"/>
              </a:buClr>
              <a:buNone/>
              <a:defRPr/>
            </a:pPr>
            <a:r>
              <a:rPr lang="de-DE" sz="20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Dauer: ca. 6 Tage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endParaRPr lang="de-DE" dirty="0">
              <a:solidFill>
                <a:schemeClr val="bg1"/>
              </a:solidFill>
              <a:latin typeface="MV Boli" pitchFamily="2" charset="0"/>
              <a:cs typeface="MV Boli" pitchFamily="2" charset="0"/>
            </a:endParaRPr>
          </a:p>
        </p:txBody>
      </p:sp>
      <p:sp>
        <p:nvSpPr>
          <p:cNvPr id="10243" name="Rectangle 8"/>
          <p:cNvSpPr>
            <a:spLocks noChangeArrowheads="1"/>
          </p:cNvSpPr>
          <p:nvPr/>
        </p:nvSpPr>
        <p:spPr bwMode="auto">
          <a:xfrm>
            <a:off x="6167439" y="836614"/>
            <a:ext cx="4249737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de-DE" sz="2800" b="1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Längere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de-DE" sz="2800" b="1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Eingewöhnung</a:t>
            </a:r>
            <a:endParaRPr lang="de-DE" sz="2800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de-DE" sz="2800" b="1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de-DE" sz="2600" b="1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Hinweis:</a:t>
            </a:r>
            <a:endParaRPr lang="de-DE" sz="2600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de-DE" sz="28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	</a:t>
            </a:r>
            <a:r>
              <a:rPr lang="de-DE" sz="20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Kind sucht häufig Blick-und Körperkontakt zur Bezugsperson</a:t>
            </a:r>
          </a:p>
          <a:p>
            <a:pPr marL="742950" lvl="1" indent="-285750">
              <a:spcBef>
                <a:spcPct val="20000"/>
              </a:spcBef>
              <a:defRPr/>
            </a:pPr>
            <a:endParaRPr lang="de-DE" sz="2000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 marL="742950" lvl="1" indent="-285750">
              <a:spcBef>
                <a:spcPct val="20000"/>
              </a:spcBef>
              <a:defRPr/>
            </a:pPr>
            <a:r>
              <a:rPr lang="de-DE" sz="20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Trennung gestaltet sich</a:t>
            </a:r>
          </a:p>
          <a:p>
            <a:pPr marL="742950" lvl="1" indent="-285750">
              <a:spcBef>
                <a:spcPct val="20000"/>
              </a:spcBef>
              <a:defRPr/>
            </a:pPr>
            <a:r>
              <a:rPr lang="de-DE" sz="20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schwierig</a:t>
            </a:r>
          </a:p>
          <a:p>
            <a:pPr marL="742950" lvl="1" indent="-285750">
              <a:spcBef>
                <a:spcPct val="20000"/>
              </a:spcBef>
              <a:defRPr/>
            </a:pPr>
            <a:endParaRPr lang="de-DE" sz="2000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 marL="742950" lvl="1" indent="-285750">
              <a:spcBef>
                <a:spcPct val="20000"/>
              </a:spcBef>
              <a:defRPr/>
            </a:pPr>
            <a:endParaRPr lang="de-DE" sz="2000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 marL="742950" lvl="1" indent="-285750">
              <a:spcBef>
                <a:spcPct val="20000"/>
              </a:spcBef>
              <a:defRPr/>
            </a:pPr>
            <a:r>
              <a:rPr lang="de-DE" sz="20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Dauer: 2 –4 Wochen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de-DE" sz="2400" dirty="0">
              <a:solidFill>
                <a:schemeClr val="bg1"/>
              </a:solidFill>
              <a:latin typeface="MV Boli" pitchFamily="2" charset="0"/>
              <a:cs typeface="MV Boli" pitchFamily="2" charset="0"/>
            </a:endParaRPr>
          </a:p>
        </p:txBody>
      </p:sp>
      <p:sp>
        <p:nvSpPr>
          <p:cNvPr id="5" name="Freihandform 4"/>
          <p:cNvSpPr/>
          <p:nvPr/>
        </p:nvSpPr>
        <p:spPr>
          <a:xfrm>
            <a:off x="5273675" y="701676"/>
            <a:ext cx="541338" cy="5751513"/>
          </a:xfrm>
          <a:custGeom>
            <a:avLst/>
            <a:gdLst>
              <a:gd name="connsiteX0" fmla="*/ 0 w 540408"/>
              <a:gd name="connsiteY0" fmla="*/ 0 h 5344301"/>
              <a:gd name="connsiteX1" fmla="*/ 39757 w 540408"/>
              <a:gd name="connsiteY1" fmla="*/ 145774 h 5344301"/>
              <a:gd name="connsiteX2" fmla="*/ 26505 w 540408"/>
              <a:gd name="connsiteY2" fmla="*/ 463826 h 5344301"/>
              <a:gd name="connsiteX3" fmla="*/ 26505 w 540408"/>
              <a:gd name="connsiteY3" fmla="*/ 768626 h 5344301"/>
              <a:gd name="connsiteX4" fmla="*/ 39757 w 540408"/>
              <a:gd name="connsiteY4" fmla="*/ 808383 h 5344301"/>
              <a:gd name="connsiteX5" fmla="*/ 79513 w 540408"/>
              <a:gd name="connsiteY5" fmla="*/ 848139 h 5344301"/>
              <a:gd name="connsiteX6" fmla="*/ 106018 w 540408"/>
              <a:gd name="connsiteY6" fmla="*/ 887896 h 5344301"/>
              <a:gd name="connsiteX7" fmla="*/ 172278 w 540408"/>
              <a:gd name="connsiteY7" fmla="*/ 914400 h 5344301"/>
              <a:gd name="connsiteX8" fmla="*/ 225287 w 540408"/>
              <a:gd name="connsiteY8" fmla="*/ 940905 h 5344301"/>
              <a:gd name="connsiteX9" fmla="*/ 344557 w 540408"/>
              <a:gd name="connsiteY9" fmla="*/ 967409 h 5344301"/>
              <a:gd name="connsiteX10" fmla="*/ 463826 w 540408"/>
              <a:gd name="connsiteY10" fmla="*/ 1073426 h 5344301"/>
              <a:gd name="connsiteX11" fmla="*/ 477078 w 540408"/>
              <a:gd name="connsiteY11" fmla="*/ 1126435 h 5344301"/>
              <a:gd name="connsiteX12" fmla="*/ 503583 w 540408"/>
              <a:gd name="connsiteY12" fmla="*/ 1152939 h 5344301"/>
              <a:gd name="connsiteX13" fmla="*/ 530087 w 540408"/>
              <a:gd name="connsiteY13" fmla="*/ 1232452 h 5344301"/>
              <a:gd name="connsiteX14" fmla="*/ 503583 w 540408"/>
              <a:gd name="connsiteY14" fmla="*/ 1683026 h 5344301"/>
              <a:gd name="connsiteX15" fmla="*/ 490331 w 540408"/>
              <a:gd name="connsiteY15" fmla="*/ 1749287 h 5344301"/>
              <a:gd name="connsiteX16" fmla="*/ 463826 w 540408"/>
              <a:gd name="connsiteY16" fmla="*/ 1802296 h 5344301"/>
              <a:gd name="connsiteX17" fmla="*/ 410818 w 540408"/>
              <a:gd name="connsiteY17" fmla="*/ 1934818 h 5344301"/>
              <a:gd name="connsiteX18" fmla="*/ 357809 w 540408"/>
              <a:gd name="connsiteY18" fmla="*/ 2107096 h 5344301"/>
              <a:gd name="connsiteX19" fmla="*/ 318052 w 540408"/>
              <a:gd name="connsiteY19" fmla="*/ 2213113 h 5344301"/>
              <a:gd name="connsiteX20" fmla="*/ 304800 w 540408"/>
              <a:gd name="connsiteY20" fmla="*/ 2266122 h 5344301"/>
              <a:gd name="connsiteX21" fmla="*/ 278296 w 540408"/>
              <a:gd name="connsiteY21" fmla="*/ 2425148 h 5344301"/>
              <a:gd name="connsiteX22" fmla="*/ 265044 w 540408"/>
              <a:gd name="connsiteY22" fmla="*/ 2610678 h 5344301"/>
              <a:gd name="connsiteX23" fmla="*/ 251792 w 540408"/>
              <a:gd name="connsiteY23" fmla="*/ 2650435 h 5344301"/>
              <a:gd name="connsiteX24" fmla="*/ 238539 w 540408"/>
              <a:gd name="connsiteY24" fmla="*/ 2716696 h 5344301"/>
              <a:gd name="connsiteX25" fmla="*/ 212035 w 540408"/>
              <a:gd name="connsiteY25" fmla="*/ 2782957 h 5344301"/>
              <a:gd name="connsiteX26" fmla="*/ 185531 w 540408"/>
              <a:gd name="connsiteY26" fmla="*/ 2862470 h 5344301"/>
              <a:gd name="connsiteX27" fmla="*/ 198783 w 540408"/>
              <a:gd name="connsiteY27" fmla="*/ 3140765 h 5344301"/>
              <a:gd name="connsiteX28" fmla="*/ 238539 w 540408"/>
              <a:gd name="connsiteY28" fmla="*/ 3246783 h 5344301"/>
              <a:gd name="connsiteX29" fmla="*/ 265044 w 540408"/>
              <a:gd name="connsiteY29" fmla="*/ 3273287 h 5344301"/>
              <a:gd name="connsiteX30" fmla="*/ 291548 w 540408"/>
              <a:gd name="connsiteY30" fmla="*/ 3339548 h 5344301"/>
              <a:gd name="connsiteX31" fmla="*/ 304800 w 540408"/>
              <a:gd name="connsiteY31" fmla="*/ 3379305 h 5344301"/>
              <a:gd name="connsiteX32" fmla="*/ 331305 w 540408"/>
              <a:gd name="connsiteY32" fmla="*/ 3405809 h 5344301"/>
              <a:gd name="connsiteX33" fmla="*/ 344557 w 540408"/>
              <a:gd name="connsiteY33" fmla="*/ 3458818 h 5344301"/>
              <a:gd name="connsiteX34" fmla="*/ 371061 w 540408"/>
              <a:gd name="connsiteY34" fmla="*/ 3538331 h 5344301"/>
              <a:gd name="connsiteX35" fmla="*/ 397565 w 540408"/>
              <a:gd name="connsiteY35" fmla="*/ 3644348 h 5344301"/>
              <a:gd name="connsiteX36" fmla="*/ 384313 w 540408"/>
              <a:gd name="connsiteY36" fmla="*/ 3869635 h 5344301"/>
              <a:gd name="connsiteX37" fmla="*/ 318052 w 540408"/>
              <a:gd name="connsiteY37" fmla="*/ 3962400 h 5344301"/>
              <a:gd name="connsiteX38" fmla="*/ 251792 w 540408"/>
              <a:gd name="connsiteY38" fmla="*/ 4094922 h 5344301"/>
              <a:gd name="connsiteX39" fmla="*/ 225287 w 540408"/>
              <a:gd name="connsiteY39" fmla="*/ 4147931 h 5344301"/>
              <a:gd name="connsiteX40" fmla="*/ 212035 w 540408"/>
              <a:gd name="connsiteY40" fmla="*/ 4200939 h 5344301"/>
              <a:gd name="connsiteX41" fmla="*/ 185531 w 540408"/>
              <a:gd name="connsiteY41" fmla="*/ 4280452 h 5344301"/>
              <a:gd name="connsiteX42" fmla="*/ 172278 w 540408"/>
              <a:gd name="connsiteY42" fmla="*/ 4346713 h 5344301"/>
              <a:gd name="connsiteX43" fmla="*/ 159026 w 540408"/>
              <a:gd name="connsiteY43" fmla="*/ 4386470 h 5344301"/>
              <a:gd name="connsiteX44" fmla="*/ 132522 w 540408"/>
              <a:gd name="connsiteY44" fmla="*/ 4558748 h 5344301"/>
              <a:gd name="connsiteX45" fmla="*/ 159026 w 540408"/>
              <a:gd name="connsiteY45" fmla="*/ 4704522 h 5344301"/>
              <a:gd name="connsiteX46" fmla="*/ 278296 w 540408"/>
              <a:gd name="connsiteY46" fmla="*/ 4850296 h 5344301"/>
              <a:gd name="connsiteX47" fmla="*/ 318052 w 540408"/>
              <a:gd name="connsiteY47" fmla="*/ 4876800 h 5344301"/>
              <a:gd name="connsiteX48" fmla="*/ 371061 w 540408"/>
              <a:gd name="connsiteY48" fmla="*/ 4890052 h 5344301"/>
              <a:gd name="connsiteX49" fmla="*/ 437322 w 540408"/>
              <a:gd name="connsiteY49" fmla="*/ 4929809 h 5344301"/>
              <a:gd name="connsiteX50" fmla="*/ 503583 w 540408"/>
              <a:gd name="connsiteY50" fmla="*/ 5009322 h 5344301"/>
              <a:gd name="connsiteX51" fmla="*/ 516835 w 540408"/>
              <a:gd name="connsiteY51" fmla="*/ 5221357 h 5344301"/>
              <a:gd name="connsiteX52" fmla="*/ 503583 w 540408"/>
              <a:gd name="connsiteY52" fmla="*/ 5261113 h 5344301"/>
              <a:gd name="connsiteX53" fmla="*/ 477078 w 540408"/>
              <a:gd name="connsiteY53" fmla="*/ 5300870 h 5344301"/>
              <a:gd name="connsiteX54" fmla="*/ 437322 w 540408"/>
              <a:gd name="connsiteY54" fmla="*/ 5340626 h 534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540408" h="5344301">
                <a:moveTo>
                  <a:pt x="0" y="0"/>
                </a:moveTo>
                <a:cubicBezTo>
                  <a:pt x="33628" y="100881"/>
                  <a:pt x="21026" y="52117"/>
                  <a:pt x="39757" y="145774"/>
                </a:cubicBezTo>
                <a:cubicBezTo>
                  <a:pt x="35340" y="251791"/>
                  <a:pt x="32559" y="357890"/>
                  <a:pt x="26505" y="463826"/>
                </a:cubicBezTo>
                <a:cubicBezTo>
                  <a:pt x="15991" y="647815"/>
                  <a:pt x="963" y="577067"/>
                  <a:pt x="26505" y="768626"/>
                </a:cubicBezTo>
                <a:cubicBezTo>
                  <a:pt x="28351" y="782473"/>
                  <a:pt x="32008" y="796760"/>
                  <a:pt x="39757" y="808383"/>
                </a:cubicBezTo>
                <a:cubicBezTo>
                  <a:pt x="50153" y="823977"/>
                  <a:pt x="67515" y="833742"/>
                  <a:pt x="79513" y="848139"/>
                </a:cubicBezTo>
                <a:cubicBezTo>
                  <a:pt x="89709" y="860375"/>
                  <a:pt x="93057" y="878638"/>
                  <a:pt x="106018" y="887896"/>
                </a:cubicBezTo>
                <a:cubicBezTo>
                  <a:pt x="125375" y="901723"/>
                  <a:pt x="150540" y="904739"/>
                  <a:pt x="172278" y="914400"/>
                </a:cubicBezTo>
                <a:cubicBezTo>
                  <a:pt x="190331" y="922423"/>
                  <a:pt x="207129" y="933123"/>
                  <a:pt x="225287" y="940905"/>
                </a:cubicBezTo>
                <a:cubicBezTo>
                  <a:pt x="266806" y="958699"/>
                  <a:pt x="296908" y="959468"/>
                  <a:pt x="344557" y="967409"/>
                </a:cubicBezTo>
                <a:cubicBezTo>
                  <a:pt x="426436" y="1049288"/>
                  <a:pt x="385829" y="1014929"/>
                  <a:pt x="463826" y="1073426"/>
                </a:cubicBezTo>
                <a:cubicBezTo>
                  <a:pt x="468243" y="1091096"/>
                  <a:pt x="468933" y="1110144"/>
                  <a:pt x="477078" y="1126435"/>
                </a:cubicBezTo>
                <a:cubicBezTo>
                  <a:pt x="482666" y="1137610"/>
                  <a:pt x="497995" y="1141764"/>
                  <a:pt x="503583" y="1152939"/>
                </a:cubicBezTo>
                <a:cubicBezTo>
                  <a:pt x="516077" y="1177927"/>
                  <a:pt x="530087" y="1232452"/>
                  <a:pt x="530087" y="1232452"/>
                </a:cubicBezTo>
                <a:cubicBezTo>
                  <a:pt x="521252" y="1382643"/>
                  <a:pt x="515122" y="1533018"/>
                  <a:pt x="503583" y="1683026"/>
                </a:cubicBezTo>
                <a:cubicBezTo>
                  <a:pt x="501855" y="1705484"/>
                  <a:pt x="497454" y="1727918"/>
                  <a:pt x="490331" y="1749287"/>
                </a:cubicBezTo>
                <a:cubicBezTo>
                  <a:pt x="484084" y="1768029"/>
                  <a:pt x="470577" y="1783730"/>
                  <a:pt x="463826" y="1802296"/>
                </a:cubicBezTo>
                <a:cubicBezTo>
                  <a:pt x="414417" y="1938171"/>
                  <a:pt x="464337" y="1854537"/>
                  <a:pt x="410818" y="1934818"/>
                </a:cubicBezTo>
                <a:cubicBezTo>
                  <a:pt x="347887" y="2186534"/>
                  <a:pt x="417861" y="1926936"/>
                  <a:pt x="357809" y="2107096"/>
                </a:cubicBezTo>
                <a:cubicBezTo>
                  <a:pt x="321724" y="2215352"/>
                  <a:pt x="372271" y="2104679"/>
                  <a:pt x="318052" y="2213113"/>
                </a:cubicBezTo>
                <a:cubicBezTo>
                  <a:pt x="313635" y="2230783"/>
                  <a:pt x="308156" y="2248220"/>
                  <a:pt x="304800" y="2266122"/>
                </a:cubicBezTo>
                <a:cubicBezTo>
                  <a:pt x="294896" y="2318941"/>
                  <a:pt x="278296" y="2425148"/>
                  <a:pt x="278296" y="2425148"/>
                </a:cubicBezTo>
                <a:cubicBezTo>
                  <a:pt x="273879" y="2486991"/>
                  <a:pt x="272288" y="2549102"/>
                  <a:pt x="265044" y="2610678"/>
                </a:cubicBezTo>
                <a:cubicBezTo>
                  <a:pt x="263412" y="2624551"/>
                  <a:pt x="255180" y="2636883"/>
                  <a:pt x="251792" y="2650435"/>
                </a:cubicBezTo>
                <a:cubicBezTo>
                  <a:pt x="246329" y="2672287"/>
                  <a:pt x="245011" y="2695121"/>
                  <a:pt x="238539" y="2716696"/>
                </a:cubicBezTo>
                <a:cubicBezTo>
                  <a:pt x="231703" y="2739481"/>
                  <a:pt x="220164" y="2760601"/>
                  <a:pt x="212035" y="2782957"/>
                </a:cubicBezTo>
                <a:cubicBezTo>
                  <a:pt x="202488" y="2809213"/>
                  <a:pt x="185531" y="2862470"/>
                  <a:pt x="185531" y="2862470"/>
                </a:cubicBezTo>
                <a:cubicBezTo>
                  <a:pt x="189948" y="2955235"/>
                  <a:pt x="191377" y="3048191"/>
                  <a:pt x="198783" y="3140765"/>
                </a:cubicBezTo>
                <a:cubicBezTo>
                  <a:pt x="201432" y="3173874"/>
                  <a:pt x="220588" y="3219856"/>
                  <a:pt x="238539" y="3246783"/>
                </a:cubicBezTo>
                <a:cubicBezTo>
                  <a:pt x="245470" y="3257179"/>
                  <a:pt x="256209" y="3264452"/>
                  <a:pt x="265044" y="3273287"/>
                </a:cubicBezTo>
                <a:cubicBezTo>
                  <a:pt x="273879" y="3295374"/>
                  <a:pt x="283195" y="3317274"/>
                  <a:pt x="291548" y="3339548"/>
                </a:cubicBezTo>
                <a:cubicBezTo>
                  <a:pt x="296453" y="3352628"/>
                  <a:pt x="297613" y="3367327"/>
                  <a:pt x="304800" y="3379305"/>
                </a:cubicBezTo>
                <a:cubicBezTo>
                  <a:pt x="311228" y="3390019"/>
                  <a:pt x="322470" y="3396974"/>
                  <a:pt x="331305" y="3405809"/>
                </a:cubicBezTo>
                <a:cubicBezTo>
                  <a:pt x="335722" y="3423479"/>
                  <a:pt x="339323" y="3441373"/>
                  <a:pt x="344557" y="3458818"/>
                </a:cubicBezTo>
                <a:cubicBezTo>
                  <a:pt x="352585" y="3485578"/>
                  <a:pt x="364285" y="3511227"/>
                  <a:pt x="371061" y="3538331"/>
                </a:cubicBezTo>
                <a:lnTo>
                  <a:pt x="397565" y="3644348"/>
                </a:lnTo>
                <a:cubicBezTo>
                  <a:pt x="393148" y="3719444"/>
                  <a:pt x="394951" y="3795166"/>
                  <a:pt x="384313" y="3869635"/>
                </a:cubicBezTo>
                <a:cubicBezTo>
                  <a:pt x="376877" y="3921686"/>
                  <a:pt x="345737" y="3925486"/>
                  <a:pt x="318052" y="3962400"/>
                </a:cubicBezTo>
                <a:cubicBezTo>
                  <a:pt x="274313" y="4020719"/>
                  <a:pt x="280238" y="4030920"/>
                  <a:pt x="251792" y="4094922"/>
                </a:cubicBezTo>
                <a:cubicBezTo>
                  <a:pt x="243769" y="4112975"/>
                  <a:pt x="234122" y="4130261"/>
                  <a:pt x="225287" y="4147931"/>
                </a:cubicBezTo>
                <a:cubicBezTo>
                  <a:pt x="220870" y="4165600"/>
                  <a:pt x="217268" y="4183494"/>
                  <a:pt x="212035" y="4200939"/>
                </a:cubicBezTo>
                <a:cubicBezTo>
                  <a:pt x="204007" y="4227699"/>
                  <a:pt x="191010" y="4253057"/>
                  <a:pt x="185531" y="4280452"/>
                </a:cubicBezTo>
                <a:cubicBezTo>
                  <a:pt x="181113" y="4302539"/>
                  <a:pt x="177741" y="4324861"/>
                  <a:pt x="172278" y="4346713"/>
                </a:cubicBezTo>
                <a:cubicBezTo>
                  <a:pt x="168890" y="4360265"/>
                  <a:pt x="162056" y="4372833"/>
                  <a:pt x="159026" y="4386470"/>
                </a:cubicBezTo>
                <a:cubicBezTo>
                  <a:pt x="151671" y="4419567"/>
                  <a:pt x="136749" y="4529157"/>
                  <a:pt x="132522" y="4558748"/>
                </a:cubicBezTo>
                <a:cubicBezTo>
                  <a:pt x="141357" y="4607339"/>
                  <a:pt x="141952" y="4658179"/>
                  <a:pt x="159026" y="4704522"/>
                </a:cubicBezTo>
                <a:cubicBezTo>
                  <a:pt x="190644" y="4790344"/>
                  <a:pt x="216513" y="4806165"/>
                  <a:pt x="278296" y="4850296"/>
                </a:cubicBezTo>
                <a:cubicBezTo>
                  <a:pt x="291256" y="4859553"/>
                  <a:pt x="303413" y="4870526"/>
                  <a:pt x="318052" y="4876800"/>
                </a:cubicBezTo>
                <a:cubicBezTo>
                  <a:pt x="334793" y="4883975"/>
                  <a:pt x="353391" y="4885635"/>
                  <a:pt x="371061" y="4890052"/>
                </a:cubicBezTo>
                <a:cubicBezTo>
                  <a:pt x="453598" y="4972592"/>
                  <a:pt x="334109" y="4861001"/>
                  <a:pt x="437322" y="4929809"/>
                </a:cubicBezTo>
                <a:cubicBezTo>
                  <a:pt x="467932" y="4950216"/>
                  <a:pt x="484026" y="4979987"/>
                  <a:pt x="503583" y="5009322"/>
                </a:cubicBezTo>
                <a:cubicBezTo>
                  <a:pt x="540408" y="5119800"/>
                  <a:pt x="538773" y="5078756"/>
                  <a:pt x="516835" y="5221357"/>
                </a:cubicBezTo>
                <a:cubicBezTo>
                  <a:pt x="514711" y="5235163"/>
                  <a:pt x="509830" y="5248619"/>
                  <a:pt x="503583" y="5261113"/>
                </a:cubicBezTo>
                <a:cubicBezTo>
                  <a:pt x="496460" y="5275359"/>
                  <a:pt x="488340" y="5289608"/>
                  <a:pt x="477078" y="5300870"/>
                </a:cubicBezTo>
                <a:cubicBezTo>
                  <a:pt x="433647" y="5344301"/>
                  <a:pt x="437322" y="5307432"/>
                  <a:pt x="437322" y="5340626"/>
                </a:cubicBezTo>
              </a:path>
            </a:pathLst>
          </a:custGeom>
          <a:ln w="104775" cmpd="tri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chemeClr val="bg1"/>
              </a:solidFill>
            </a:endParaRPr>
          </a:p>
        </p:txBody>
      </p:sp>
      <p:sp>
        <p:nvSpPr>
          <p:cNvPr id="7" name="Herz 6"/>
          <p:cNvSpPr/>
          <p:nvPr/>
        </p:nvSpPr>
        <p:spPr>
          <a:xfrm rot="20389864">
            <a:off x="4970464" y="1171575"/>
            <a:ext cx="815975" cy="71913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chemeClr val="bg1"/>
              </a:solidFill>
            </a:endParaRPr>
          </a:p>
        </p:txBody>
      </p:sp>
      <p:sp>
        <p:nvSpPr>
          <p:cNvPr id="8" name="Sonne 7"/>
          <p:cNvSpPr/>
          <p:nvPr/>
        </p:nvSpPr>
        <p:spPr>
          <a:xfrm rot="593143">
            <a:off x="5016500" y="3933825"/>
            <a:ext cx="935038" cy="8636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chemeClr val="bg1"/>
              </a:solidFill>
            </a:endParaRPr>
          </a:p>
        </p:txBody>
      </p:sp>
      <p:sp>
        <p:nvSpPr>
          <p:cNvPr id="9" name="Gewitterblitz 8"/>
          <p:cNvSpPr/>
          <p:nvPr/>
        </p:nvSpPr>
        <p:spPr>
          <a:xfrm rot="18343528" flipH="1">
            <a:off x="5226845" y="2283620"/>
            <a:ext cx="790575" cy="1252537"/>
          </a:xfrm>
          <a:prstGeom prst="lightningBol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chemeClr val="bg1"/>
              </a:solidFill>
            </a:endParaRPr>
          </a:p>
        </p:txBody>
      </p:sp>
      <p:sp>
        <p:nvSpPr>
          <p:cNvPr id="10" name="Smiley 9"/>
          <p:cNvSpPr/>
          <p:nvPr/>
        </p:nvSpPr>
        <p:spPr>
          <a:xfrm rot="20545536">
            <a:off x="5151438" y="5392739"/>
            <a:ext cx="792162" cy="720725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04851"/>
            <a:ext cx="8229600" cy="9953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Stabilisierungsphase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de-DE" sz="24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Das Kind bleibt alleine im Kindergarten</a:t>
            </a:r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de-DE" sz="2400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de-DE" sz="24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Trennungsrituale </a:t>
            </a:r>
          </a:p>
          <a:p>
            <a:pPr marL="274320" indent="-274320">
              <a:buClr>
                <a:schemeClr val="accent3"/>
              </a:buClr>
              <a:buNone/>
              <a:defRPr/>
            </a:pPr>
            <a:r>
              <a:rPr lang="de-DE" sz="24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	werden akzeptiert</a:t>
            </a:r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de-DE" sz="2400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de-DE" sz="24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Das Kind nimmt am </a:t>
            </a:r>
            <a:br>
              <a:rPr lang="de-DE" sz="24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</a:br>
            <a:r>
              <a:rPr lang="de-DE" sz="24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Mittagessen teil, </a:t>
            </a:r>
            <a:br>
              <a:rPr lang="de-DE" sz="24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</a:br>
            <a:r>
              <a:rPr lang="de-DE" sz="24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falls es ganztags </a:t>
            </a:r>
            <a:br>
              <a:rPr lang="de-DE" sz="24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</a:br>
            <a:r>
              <a:rPr lang="de-DE" sz="24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die Einrichtung besucht</a:t>
            </a:r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de-DE" sz="2400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de-DE" sz="24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Das Kind nimmt nach zwei </a:t>
            </a:r>
            <a:br>
              <a:rPr lang="de-DE" sz="24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</a:br>
            <a:r>
              <a:rPr lang="de-DE" sz="24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weiteren Tagen an der </a:t>
            </a:r>
            <a:br>
              <a:rPr lang="de-DE" sz="24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</a:br>
            <a:r>
              <a:rPr lang="de-DE" sz="24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Ruhephase teil</a:t>
            </a:r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de-DE" sz="2400" dirty="0">
              <a:solidFill>
                <a:schemeClr val="bg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2348880"/>
            <a:ext cx="2517632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lke 4"/>
          <p:cNvSpPr/>
          <p:nvPr/>
        </p:nvSpPr>
        <p:spPr>
          <a:xfrm>
            <a:off x="1919288" y="1484313"/>
            <a:ext cx="3960812" cy="4176712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chemeClr val="bg1"/>
              </a:solidFill>
            </a:endParaRPr>
          </a:p>
        </p:txBody>
      </p:sp>
      <p:sp>
        <p:nvSpPr>
          <p:cNvPr id="12290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de-DE" sz="4000"/>
            </a:br>
            <a:endParaRPr lang="de-DE" sz="4000"/>
          </a:p>
        </p:txBody>
      </p:sp>
      <p:sp>
        <p:nvSpPr>
          <p:cNvPr id="12291" name="Rectangle 8"/>
          <p:cNvSpPr>
            <a:spLocks noGrp="1" noChangeArrowheads="1"/>
          </p:cNvSpPr>
          <p:nvPr>
            <p:ph type="body" sz="half" idx="3"/>
          </p:nvPr>
        </p:nvSpPr>
        <p:spPr>
          <a:xfrm>
            <a:off x="6172200" y="765175"/>
            <a:ext cx="4038600" cy="5360988"/>
          </a:xfrm>
        </p:spPr>
        <p:txBody>
          <a:bodyPr>
            <a:normAutofit/>
          </a:bodyPr>
          <a:lstStyle/>
          <a:p>
            <a:pPr marL="274320" indent="-274320">
              <a:buClr>
                <a:schemeClr val="accent3"/>
              </a:buClr>
              <a:buNone/>
              <a:defRPr/>
            </a:pPr>
            <a:r>
              <a:rPr lang="de-DE" sz="3600" b="1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Anfang vom Ende </a:t>
            </a:r>
          </a:p>
          <a:p>
            <a:pPr marL="274320" indent="-274320">
              <a:buClr>
                <a:schemeClr val="accent3"/>
              </a:buClr>
              <a:buNone/>
              <a:defRPr/>
            </a:pPr>
            <a:r>
              <a:rPr lang="de-DE" sz="3600" b="1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der Eingewöhnung</a:t>
            </a:r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de-DE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de-DE" b="1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Bezugsperson verlässt den Kindergarten</a:t>
            </a:r>
            <a:endParaRPr lang="de-DE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de-DE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de-DE" b="1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Sie bleibt aber jederzeit erreichbar</a:t>
            </a:r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de-DE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</p:txBody>
      </p:sp>
      <p:pic>
        <p:nvPicPr>
          <p:cNvPr id="20485" name="Picture 11" descr="ANd9GcRZcGHT5OK4YIRZ26VmrlZ963NQwWKtifLr039f733IQ_WzZfUXRdrAymN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24997">
            <a:off x="2855913" y="2422526"/>
            <a:ext cx="2068512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171564" y="2353774"/>
            <a:ext cx="79208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AT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800" b="1" dirty="0">
                <a:solidFill>
                  <a:schemeClr val="bg1"/>
                </a:solidFill>
              </a:rPr>
              <a:t>DATEN UND FAKTEN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207568" y="3507484"/>
            <a:ext cx="741682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800" b="1" dirty="0">
                <a:solidFill>
                  <a:schemeClr val="bg1"/>
                </a:solidFill>
              </a:rPr>
              <a:t>DIE PÄDAGOGISCHE ARBEIT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AT" b="1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207568" y="4437113"/>
            <a:ext cx="78488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800" b="1" dirty="0">
                <a:solidFill>
                  <a:schemeClr val="bg1"/>
                </a:solidFill>
              </a:rPr>
              <a:t>EINGEWÖHNUNG</a:t>
            </a:r>
          </a:p>
          <a:p>
            <a:endParaRPr lang="de-AT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EE768E7-56FF-41FA-AA4C-93E23B7D3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33" y="601769"/>
            <a:ext cx="2160891" cy="162066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E23DEBC-A086-41D0-B196-F2BE5122A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96" y="601769"/>
            <a:ext cx="2221732" cy="160959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C471791-5E1E-48C4-8B76-1ABFB3D82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004" y="618711"/>
            <a:ext cx="2180489" cy="160372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67BD51F-6EBA-4C3E-84D8-D9BEF4319C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767" y="602482"/>
            <a:ext cx="2221732" cy="160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95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208214" y="981076"/>
            <a:ext cx="7559675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400" b="1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Und nach einer gelungenen Eingewöhnung sieht  dann unser Tagesablauf …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4583113" y="6457950"/>
            <a:ext cx="244951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0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…wie folgt aus: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7" t="26412" r="8430" b="8001"/>
          <a:stretch/>
        </p:blipFill>
        <p:spPr>
          <a:xfrm>
            <a:off x="2705180" y="2035938"/>
            <a:ext cx="2886764" cy="1994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8" t="18512" b="4683"/>
          <a:stretch/>
        </p:blipFill>
        <p:spPr>
          <a:xfrm>
            <a:off x="6201064" y="2004304"/>
            <a:ext cx="2976352" cy="2025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" r="9008" b="15592"/>
          <a:stretch/>
        </p:blipFill>
        <p:spPr>
          <a:xfrm>
            <a:off x="3287688" y="4302386"/>
            <a:ext cx="2913376" cy="2070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720" y="4226284"/>
            <a:ext cx="2963168" cy="2222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782889" y="908051"/>
            <a:ext cx="6192837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200" b="1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Guten Morgen! </a:t>
            </a:r>
          </a:p>
          <a:p>
            <a:pPr algn="ctr">
              <a:defRPr/>
            </a:pPr>
            <a:r>
              <a:rPr lang="de-DE" sz="3200" b="1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Schön dich zu sehen!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992314" y="2349501"/>
            <a:ext cx="3671887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b="1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7. 00Uhr -  7.30 Uhr: </a:t>
            </a:r>
          </a:p>
          <a:p>
            <a:pPr>
              <a:defRPr/>
            </a:pPr>
            <a:r>
              <a:rPr lang="de-DE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Ankommen und spielen in der Frühdienstgruppe</a:t>
            </a:r>
          </a:p>
          <a:p>
            <a:pPr>
              <a:defRPr/>
            </a:pPr>
            <a:endParaRPr lang="de-DE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>
              <a:defRPr/>
            </a:pPr>
            <a:endParaRPr lang="de-DE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>
              <a:defRPr/>
            </a:pPr>
            <a:endParaRPr lang="de-DE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>
              <a:defRPr/>
            </a:pPr>
            <a:r>
              <a:rPr lang="de-DE" b="1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7.30 Uhr - 9.00 Uhr:</a:t>
            </a:r>
          </a:p>
          <a:p>
            <a:pPr>
              <a:defRPr/>
            </a:pPr>
            <a:r>
              <a:rPr lang="de-DE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Freies Spiel in den Gruppen,</a:t>
            </a:r>
          </a:p>
          <a:p>
            <a:pPr>
              <a:defRPr/>
            </a:pPr>
            <a:r>
              <a:rPr lang="de-DE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Erst einmal Ankommen und </a:t>
            </a:r>
          </a:p>
          <a:p>
            <a:pPr>
              <a:defRPr/>
            </a:pPr>
            <a:r>
              <a:rPr lang="de-DE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„Warm werden“</a:t>
            </a:r>
          </a:p>
        </p:txBody>
      </p:sp>
      <p:sp>
        <p:nvSpPr>
          <p:cNvPr id="5" name="Sonne 4"/>
          <p:cNvSpPr/>
          <p:nvPr/>
        </p:nvSpPr>
        <p:spPr>
          <a:xfrm rot="20505936">
            <a:off x="7420213" y="2518707"/>
            <a:ext cx="2335150" cy="2387666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919537" y="981076"/>
            <a:ext cx="80648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3600" b="1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Jause und Gemeinschaftsrituale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279650" y="1773238"/>
            <a:ext cx="705643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0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Hallo! Hallo! Schön, dass du da bist!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096000" y="2513642"/>
            <a:ext cx="4032250" cy="34470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b="1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07.30 Uhr – 10.00 Uhr:</a:t>
            </a:r>
          </a:p>
          <a:p>
            <a:pPr>
              <a:defRPr/>
            </a:pPr>
            <a:r>
              <a:rPr lang="de-DE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Gemütliches Jausnen</a:t>
            </a:r>
          </a:p>
          <a:p>
            <a:pPr>
              <a:defRPr/>
            </a:pPr>
            <a:endParaRPr lang="de-DE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>
              <a:defRPr/>
            </a:pPr>
            <a:endParaRPr lang="de-DE" b="1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>
              <a:defRPr/>
            </a:pPr>
            <a:r>
              <a:rPr lang="de-DE" b="1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8.30 Uhr: </a:t>
            </a:r>
          </a:p>
          <a:p>
            <a:pPr>
              <a:defRPr/>
            </a:pPr>
            <a:r>
              <a:rPr lang="de-DE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Ende der „</a:t>
            </a:r>
            <a:r>
              <a:rPr lang="de-DE" dirty="0" err="1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Bringzeit</a:t>
            </a:r>
            <a:r>
              <a:rPr lang="de-DE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“</a:t>
            </a:r>
          </a:p>
          <a:p>
            <a:pPr>
              <a:defRPr/>
            </a:pPr>
            <a:endParaRPr lang="de-DE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>
              <a:defRPr/>
            </a:pPr>
            <a:r>
              <a:rPr lang="de-DE" b="1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Anschließend:</a:t>
            </a:r>
          </a:p>
          <a:p>
            <a:pPr>
              <a:defRPr/>
            </a:pPr>
            <a:r>
              <a:rPr lang="de-DE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Gemeinsame Runde</a:t>
            </a:r>
          </a:p>
          <a:p>
            <a:pPr>
              <a:defRPr/>
            </a:pPr>
            <a:r>
              <a:rPr lang="de-DE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Wertvoll und wichtig für jedes Kind</a:t>
            </a:r>
          </a:p>
          <a:p>
            <a:pPr>
              <a:defRPr/>
            </a:pPr>
            <a:endParaRPr lang="de-DE" sz="2000" dirty="0">
              <a:solidFill>
                <a:schemeClr val="bg1"/>
              </a:solidFill>
              <a:latin typeface="MV Boli" pitchFamily="2" charset="0"/>
              <a:cs typeface="MV Boli" pitchFamily="2" charset="0"/>
            </a:endParaRPr>
          </a:p>
          <a:p>
            <a:pPr>
              <a:defRPr/>
            </a:pP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7DF4516-98C7-4B12-95BF-3D52BF1D6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00" y="2676524"/>
            <a:ext cx="3670300" cy="2752725"/>
          </a:xfrm>
          <a:prstGeom prst="rect">
            <a:avLst/>
          </a:prstGeom>
          <a:effectLst>
            <a:softEdge rad="762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847528" y="765176"/>
            <a:ext cx="83529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3200" b="1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Spielen, die wichtigste </a:t>
            </a:r>
            <a:r>
              <a:rPr lang="de-DE" sz="3200" b="1" dirty="0" err="1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Lernform</a:t>
            </a:r>
            <a:r>
              <a:rPr lang="de-DE" sz="3200" b="1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 des Kindes</a:t>
            </a:r>
            <a:endParaRPr lang="de-DE" sz="3600" b="1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351088" y="1484785"/>
            <a:ext cx="7416800" cy="513986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000" b="1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Bis  11.30/12.30 Uhr:</a:t>
            </a:r>
          </a:p>
          <a:p>
            <a:pPr>
              <a:defRPr/>
            </a:pPr>
            <a:r>
              <a:rPr lang="de-DE" sz="20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Lernen im Kindergarten durch Spielen, Vertiefen, Forschen, Ausprobieren, Entdecken, …</a:t>
            </a:r>
          </a:p>
          <a:p>
            <a:pPr>
              <a:defRPr/>
            </a:pPr>
            <a:endParaRPr lang="de-DE" sz="2000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 algn="ctr">
              <a:defRPr/>
            </a:pPr>
            <a:r>
              <a:rPr lang="de-DE" sz="20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In dieser Zeit wird gespielt, vertieft, erforscht, ausprobiert, gelernt, Gemeinsamkeit erlebt und gelebt</a:t>
            </a:r>
          </a:p>
          <a:p>
            <a:pPr algn="ctr">
              <a:defRPr/>
            </a:pPr>
            <a:endParaRPr lang="de-DE" sz="2000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 algn="ctr">
              <a:defRPr/>
            </a:pPr>
            <a:r>
              <a:rPr lang="de-DE" sz="20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Durch wahrnehmendes Beobachten knüpfen wir an den </a:t>
            </a:r>
          </a:p>
          <a:p>
            <a:pPr algn="ctr">
              <a:defRPr/>
            </a:pPr>
            <a:r>
              <a:rPr lang="de-DE" sz="20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Themen der Kinder an, geben Impulse </a:t>
            </a:r>
          </a:p>
          <a:p>
            <a:pPr algn="ctr">
              <a:defRPr/>
            </a:pPr>
            <a:r>
              <a:rPr lang="de-DE" sz="20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und nutzen ihre Stärken, um die </a:t>
            </a:r>
          </a:p>
          <a:p>
            <a:pPr algn="ctr">
              <a:defRPr/>
            </a:pPr>
            <a:r>
              <a:rPr lang="de-DE" sz="20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kindliche Lernfreude zu erhalten.</a:t>
            </a:r>
          </a:p>
          <a:p>
            <a:pPr algn="ctr">
              <a:defRPr/>
            </a:pPr>
            <a:endParaRPr lang="de-DE" sz="2000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 algn="ctr">
              <a:defRPr/>
            </a:pPr>
            <a:endParaRPr lang="de-DE" sz="1000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 algn="ctr">
              <a:defRPr/>
            </a:pPr>
            <a:r>
              <a:rPr lang="de-DE" sz="20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     Einen großen Stellenwert im Tagesablauf </a:t>
            </a:r>
          </a:p>
          <a:p>
            <a:pPr algn="ctr">
              <a:defRPr/>
            </a:pPr>
            <a:r>
              <a:rPr lang="de-DE" sz="20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   hat die gemeinsame Gestaltung </a:t>
            </a:r>
          </a:p>
          <a:p>
            <a:pPr algn="ctr">
              <a:defRPr/>
            </a:pPr>
            <a:r>
              <a:rPr lang="de-DE" sz="20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   des Entwicklungsportfolios!</a:t>
            </a:r>
          </a:p>
          <a:p>
            <a:pPr algn="ctr">
              <a:defRPr/>
            </a:pPr>
            <a:endParaRPr lang="de-DE" dirty="0">
              <a:solidFill>
                <a:schemeClr val="bg1"/>
              </a:solidFill>
              <a:latin typeface="Tempus Sans ITC" pitchFamily="82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897630" y="836713"/>
            <a:ext cx="41216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3200" b="1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Entwicklungsportfolio</a:t>
            </a:r>
            <a:endParaRPr lang="de-DE" b="1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88189" y="1766545"/>
            <a:ext cx="11283351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indent="-342900">
              <a:buFont typeface="Arial" panose="020B0604020202020204" pitchFamily="34" charset="0"/>
              <a:buChar char="•"/>
            </a:pPr>
            <a:r>
              <a:rPr lang="de-DE" altLang="de-DE" sz="2400" dirty="0">
                <a:solidFill>
                  <a:schemeClr val="bg1"/>
                </a:solidFill>
                <a:latin typeface="Tempus Sans ITC" panose="04020404030D07020202" pitchFamily="82" charset="0"/>
              </a:rPr>
              <a:t>dialogisch angelegte Begleitung von Bildungsprozessen beginnend in der Krabbelstube bis zum Ende der Volkschulzeit</a:t>
            </a:r>
          </a:p>
          <a:p>
            <a:pPr marL="457200"/>
            <a:endParaRPr lang="de-DE" altLang="de-DE" sz="1000" dirty="0">
              <a:solidFill>
                <a:schemeClr val="bg1"/>
              </a:solidFill>
              <a:latin typeface="Tempus Sans ITC" panose="04020404030D07020202" pitchFamily="82" charset="0"/>
            </a:endParaRPr>
          </a:p>
          <a:p>
            <a:pPr marL="800100" indent="-342900">
              <a:buFont typeface="Arial" panose="020B0604020202020204" pitchFamily="34" charset="0"/>
              <a:buChar char="•"/>
            </a:pPr>
            <a:r>
              <a:rPr lang="de-DE" altLang="de-DE" sz="2400" dirty="0">
                <a:solidFill>
                  <a:schemeClr val="bg1"/>
                </a:solidFill>
                <a:latin typeface="Tempus Sans ITC" panose="04020404030D07020202" pitchFamily="82" charset="0"/>
              </a:rPr>
              <a:t>Gezieltes Sammeln  von Entwicklungs-Spuren des Kindes </a:t>
            </a:r>
          </a:p>
          <a:p>
            <a:pPr marL="457200"/>
            <a:r>
              <a:rPr lang="de-DE" altLang="de-DE" sz="2400" dirty="0">
                <a:solidFill>
                  <a:schemeClr val="bg1"/>
                </a:solidFill>
                <a:latin typeface="Tempus Sans ITC" panose="04020404030D07020202" pitchFamily="82" charset="0"/>
              </a:rPr>
              <a:t>                    </a:t>
            </a:r>
            <a:r>
              <a:rPr lang="de-DE" altLang="de-DE" sz="2400" i="1" dirty="0">
                <a:solidFill>
                  <a:schemeClr val="bg1"/>
                </a:solidFill>
                <a:latin typeface="Tempus Sans ITC" panose="04020404030D07020202" pitchFamily="82" charset="0"/>
              </a:rPr>
              <a:t>Datum, Titel .... Auskunft des Kindes</a:t>
            </a:r>
          </a:p>
          <a:p>
            <a:pPr marL="457200"/>
            <a:endParaRPr lang="de-DE" altLang="de-DE" sz="1000" i="1" dirty="0">
              <a:solidFill>
                <a:schemeClr val="bg1"/>
              </a:solidFill>
              <a:latin typeface="Tempus Sans ITC" panose="04020404030D07020202" pitchFamily="82" charset="0"/>
            </a:endParaRPr>
          </a:p>
          <a:p>
            <a:pPr marL="800100" indent="-342900">
              <a:buFont typeface="Arial" panose="020B0604020202020204" pitchFamily="34" charset="0"/>
              <a:buChar char="•"/>
            </a:pPr>
            <a:r>
              <a:rPr lang="de-DE" altLang="de-DE" sz="2400" dirty="0">
                <a:solidFill>
                  <a:schemeClr val="bg1"/>
                </a:solidFill>
                <a:latin typeface="Tempus Sans ITC" panose="04020404030D07020202" pitchFamily="82" charset="0"/>
              </a:rPr>
              <a:t>Der Blick richtet sich auf die Entwicklung von Wissen und Können des Kindes.</a:t>
            </a:r>
          </a:p>
          <a:p>
            <a:pPr marL="800100" indent="-342900">
              <a:buFont typeface="Arial" panose="020B0604020202020204" pitchFamily="34" charset="0"/>
              <a:buChar char="•"/>
            </a:pPr>
            <a:endParaRPr lang="de-DE" altLang="de-DE" sz="1000" dirty="0">
              <a:solidFill>
                <a:schemeClr val="bg1"/>
              </a:solidFill>
              <a:latin typeface="Tempus Sans ITC" panose="04020404030D07020202" pitchFamily="82" charset="0"/>
            </a:endParaRPr>
          </a:p>
          <a:p>
            <a:pPr marL="800100" indent="-342900">
              <a:buFont typeface="Arial" panose="020B0604020202020204" pitchFamily="34" charset="0"/>
              <a:buChar char="•"/>
            </a:pPr>
            <a:r>
              <a:rPr lang="de-DE" altLang="de-DE" sz="2400" dirty="0">
                <a:solidFill>
                  <a:schemeClr val="bg1"/>
                </a:solidFill>
                <a:latin typeface="Tempus Sans ITC" panose="04020404030D07020202" pitchFamily="82" charset="0"/>
              </a:rPr>
              <a:t>Interesse liegt darin die Entwicklung des einzelnen Kindes im Blick zu haben.</a:t>
            </a:r>
          </a:p>
          <a:p>
            <a:pPr marL="457200"/>
            <a:endParaRPr lang="de-DE" altLang="de-DE" sz="1000" dirty="0">
              <a:solidFill>
                <a:schemeClr val="bg1"/>
              </a:solidFill>
              <a:latin typeface="Tempus Sans ITC" panose="04020404030D07020202" pitchFamily="82" charset="0"/>
            </a:endParaRPr>
          </a:p>
          <a:p>
            <a:pPr marL="800100" indent="-342900">
              <a:buFont typeface="Arial" panose="020B0604020202020204" pitchFamily="34" charset="0"/>
              <a:buChar char="•"/>
            </a:pPr>
            <a:r>
              <a:rPr lang="de-DE" altLang="de-DE" sz="2400" dirty="0">
                <a:solidFill>
                  <a:schemeClr val="bg1"/>
                </a:solidFill>
                <a:latin typeface="Tempus Sans ITC" panose="04020404030D07020202" pitchFamily="82" charset="0"/>
              </a:rPr>
              <a:t>Erwachsene verständigen sich (mit Kindern) darüber, was wichtig ist (Systematik, z.B. nach Bildungsbereichen). </a:t>
            </a:r>
          </a:p>
          <a:p>
            <a:pPr marL="800100" indent="-342900">
              <a:buFont typeface="Arial" panose="020B0604020202020204" pitchFamily="34" charset="0"/>
              <a:buChar char="•"/>
            </a:pPr>
            <a:endParaRPr lang="de-DE" altLang="de-DE" sz="1000" dirty="0">
              <a:solidFill>
                <a:schemeClr val="bg1"/>
              </a:solidFill>
              <a:latin typeface="Tempus Sans ITC" panose="04020404030D07020202" pitchFamily="82" charset="0"/>
            </a:endParaRPr>
          </a:p>
          <a:p>
            <a:pPr marL="800100" indent="-342900">
              <a:buFont typeface="Arial" panose="020B0604020202020204" pitchFamily="34" charset="0"/>
              <a:buChar char="•"/>
            </a:pPr>
            <a:r>
              <a:rPr lang="de-DE" altLang="de-DE" sz="2400" dirty="0">
                <a:solidFill>
                  <a:schemeClr val="bg1"/>
                </a:solidFill>
                <a:latin typeface="Tempus Sans ITC" panose="04020404030D07020202" pitchFamily="82" charset="0"/>
              </a:rPr>
              <a:t>Meilensteine der Entwicklung des Kindes werden sichtbar! Das Kind erhält die Mappe am Ende der KG-Zeit und nimmt diese Dokumentation in die Schule mit</a:t>
            </a:r>
            <a:endParaRPr lang="de-AT" sz="2000" dirty="0">
              <a:solidFill>
                <a:schemeClr val="bg1"/>
              </a:solidFill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198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424114" y="765175"/>
            <a:ext cx="66960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chemeClr val="bg1"/>
                </a:solidFill>
                <a:latin typeface="Tempus Sans ITC" pitchFamily="82" charset="0"/>
                <a:ea typeface="MS PGothic" pitchFamily="34" charset="-128"/>
                <a:cs typeface="MV Boli" pitchFamily="2" charset="0"/>
              </a:rPr>
              <a:t>Es gibt viel zu tun…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800600" y="1525291"/>
            <a:ext cx="23749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400" b="1" dirty="0">
                <a:solidFill>
                  <a:schemeClr val="bg1"/>
                </a:solidFill>
                <a:latin typeface="Tempus Sans ITC" pitchFamily="82" charset="0"/>
                <a:ea typeface="MS PGothic" pitchFamily="34" charset="-128"/>
                <a:cs typeface="MV Boli" pitchFamily="2" charset="0"/>
              </a:rPr>
              <a:t>… zu beobachten, </a:t>
            </a:r>
          </a:p>
        </p:txBody>
      </p:sp>
      <p:sp>
        <p:nvSpPr>
          <p:cNvPr id="3" name="Rechteck 2"/>
          <p:cNvSpPr/>
          <p:nvPr/>
        </p:nvSpPr>
        <p:spPr>
          <a:xfrm>
            <a:off x="4855073" y="3950774"/>
            <a:ext cx="15151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400" b="1" dirty="0">
                <a:solidFill>
                  <a:schemeClr val="bg1"/>
                </a:solidFill>
                <a:latin typeface="Tempus Sans ITC" pitchFamily="82" charset="0"/>
                <a:ea typeface="MS PGothic" pitchFamily="34" charset="-128"/>
                <a:cs typeface="MV Boli" pitchFamily="2" charset="0"/>
              </a:rPr>
              <a:t>… zu </a:t>
            </a:r>
          </a:p>
          <a:p>
            <a:pPr>
              <a:defRPr/>
            </a:pPr>
            <a:r>
              <a:rPr lang="de-DE" sz="2400" b="1" dirty="0">
                <a:solidFill>
                  <a:schemeClr val="bg1"/>
                </a:solidFill>
                <a:latin typeface="Tempus Sans ITC" pitchFamily="82" charset="0"/>
                <a:ea typeface="MS PGothic" pitchFamily="34" charset="-128"/>
                <a:cs typeface="MV Boli" pitchFamily="2" charset="0"/>
              </a:rPr>
              <a:t>entdecken</a:t>
            </a:r>
          </a:p>
        </p:txBody>
      </p:sp>
      <p:sp>
        <p:nvSpPr>
          <p:cNvPr id="4" name="Rechteck 3"/>
          <p:cNvSpPr/>
          <p:nvPr/>
        </p:nvSpPr>
        <p:spPr>
          <a:xfrm>
            <a:off x="5988050" y="5256100"/>
            <a:ext cx="21868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400" b="1" dirty="0">
                <a:solidFill>
                  <a:schemeClr val="bg1"/>
                </a:solidFill>
                <a:latin typeface="Tempus Sans ITC" pitchFamily="82" charset="0"/>
                <a:ea typeface="MS PGothic" pitchFamily="34" charset="-128"/>
                <a:cs typeface="MV Boli" pitchFamily="2" charset="0"/>
              </a:rPr>
              <a:t>… zu </a:t>
            </a:r>
          </a:p>
          <a:p>
            <a:pPr>
              <a:defRPr/>
            </a:pPr>
            <a:r>
              <a:rPr lang="de-DE" sz="2400" b="1" dirty="0">
                <a:solidFill>
                  <a:schemeClr val="bg1"/>
                </a:solidFill>
                <a:latin typeface="Tempus Sans ITC" pitchFamily="82" charset="0"/>
                <a:ea typeface="MS PGothic" pitchFamily="34" charset="-128"/>
                <a:cs typeface="MV Boli" pitchFamily="2" charset="0"/>
              </a:rPr>
              <a:t>dokumentieren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6747753-D447-4488-AD79-1600146AF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449" y="4330951"/>
            <a:ext cx="2538278" cy="1903709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2219432-D646-49F9-AA5D-AF81993410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82736" y="4209931"/>
            <a:ext cx="2514600" cy="188595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2047F301-F8C7-4CD8-89B2-9211E12A7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8959" y="1872142"/>
            <a:ext cx="2375579" cy="1781684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774BB966-0DA4-4C95-82B7-E506B57399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818" y="944749"/>
            <a:ext cx="2690193" cy="2017645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4946AF6E-06B5-4361-8B9B-8FA44A811F81}"/>
              </a:ext>
            </a:extLst>
          </p:cNvPr>
          <p:cNvSpPr/>
          <p:nvPr/>
        </p:nvSpPr>
        <p:spPr>
          <a:xfrm>
            <a:off x="5341344" y="2645448"/>
            <a:ext cx="18341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400" b="1" dirty="0">
                <a:solidFill>
                  <a:schemeClr val="bg1"/>
                </a:solidFill>
                <a:latin typeface="Tempus Sans ITC" pitchFamily="82" charset="0"/>
                <a:ea typeface="MS PGothic" pitchFamily="34" charset="-128"/>
                <a:cs typeface="MV Boli" pitchFamily="2" charset="0"/>
              </a:rPr>
              <a:t>… zu </a:t>
            </a:r>
          </a:p>
          <a:p>
            <a:pPr>
              <a:defRPr/>
            </a:pPr>
            <a:r>
              <a:rPr lang="de-DE" sz="2400" b="1" dirty="0">
                <a:solidFill>
                  <a:schemeClr val="bg1"/>
                </a:solidFill>
                <a:latin typeface="Tempus Sans ITC" pitchFamily="82" charset="0"/>
                <a:ea typeface="MS PGothic" pitchFamily="34" charset="-128"/>
                <a:cs typeface="MV Boli" pitchFamily="2" charset="0"/>
              </a:rPr>
              <a:t>unterstützen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927350" y="692150"/>
            <a:ext cx="6408738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200" b="1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Mittagszeit und Ruhezeit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035835" y="1916114"/>
            <a:ext cx="495004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400" b="1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11.30 Uhr – 14.00 Uhr:</a:t>
            </a:r>
          </a:p>
          <a:p>
            <a:pPr>
              <a:defRPr/>
            </a:pPr>
            <a:r>
              <a:rPr lang="de-DE" sz="24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Mittagessen und Ruhezeit der jüngeren Kinder</a:t>
            </a:r>
          </a:p>
          <a:p>
            <a:pPr>
              <a:defRPr/>
            </a:pPr>
            <a:endParaRPr lang="de-DE" sz="2400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>
              <a:defRPr/>
            </a:pPr>
            <a:endParaRPr lang="de-DE" sz="2400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>
              <a:defRPr/>
            </a:pPr>
            <a:endParaRPr lang="de-DE" sz="2400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>
              <a:defRPr/>
            </a:pPr>
            <a:r>
              <a:rPr lang="de-DE" sz="2400" b="1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12.00 Uhr – 14.00 Uhr:</a:t>
            </a:r>
          </a:p>
          <a:p>
            <a:pPr>
              <a:defRPr/>
            </a:pPr>
            <a:r>
              <a:rPr lang="de-DE" sz="24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Mittagessen und anschließende Ruhezeit:</a:t>
            </a:r>
          </a:p>
          <a:p>
            <a:pPr>
              <a:defRPr/>
            </a:pPr>
            <a:r>
              <a:rPr lang="de-DE" sz="24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Mit Geschichten, Massagen oder ruhigem Freispiel</a:t>
            </a:r>
          </a:p>
        </p:txBody>
      </p:sp>
      <p:sp>
        <p:nvSpPr>
          <p:cNvPr id="6" name="Stern mit 7 Zacken 5"/>
          <p:cNvSpPr/>
          <p:nvPr/>
        </p:nvSpPr>
        <p:spPr>
          <a:xfrm>
            <a:off x="7579265" y="3093079"/>
            <a:ext cx="503238" cy="503237"/>
          </a:xfrm>
          <a:prstGeom prst="star7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chemeClr val="bg1"/>
              </a:solidFill>
            </a:endParaRPr>
          </a:p>
        </p:txBody>
      </p:sp>
      <p:sp>
        <p:nvSpPr>
          <p:cNvPr id="7" name="Stern mit 7 Zacken 6"/>
          <p:cNvSpPr/>
          <p:nvPr/>
        </p:nvSpPr>
        <p:spPr>
          <a:xfrm rot="20300986">
            <a:off x="9022304" y="3383591"/>
            <a:ext cx="504825" cy="504825"/>
          </a:xfrm>
          <a:prstGeom prst="star7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chemeClr val="bg1"/>
              </a:solidFill>
            </a:endParaRPr>
          </a:p>
        </p:txBody>
      </p:sp>
      <p:sp>
        <p:nvSpPr>
          <p:cNvPr id="8" name="Stern mit 7 Zacken 7"/>
          <p:cNvSpPr/>
          <p:nvPr/>
        </p:nvSpPr>
        <p:spPr>
          <a:xfrm rot="19676737">
            <a:off x="8661941" y="2807329"/>
            <a:ext cx="504825" cy="504825"/>
          </a:xfrm>
          <a:prstGeom prst="star7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chemeClr val="bg1"/>
              </a:solidFill>
            </a:endParaRPr>
          </a:p>
        </p:txBody>
      </p:sp>
      <p:sp>
        <p:nvSpPr>
          <p:cNvPr id="5" name="Wolke 4"/>
          <p:cNvSpPr/>
          <p:nvPr/>
        </p:nvSpPr>
        <p:spPr>
          <a:xfrm rot="227666">
            <a:off x="7820566" y="3058153"/>
            <a:ext cx="1158875" cy="933450"/>
          </a:xfrm>
          <a:prstGeom prst="cloud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984986" y="793481"/>
            <a:ext cx="54006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32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Der Nachmittag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647728" y="1565419"/>
            <a:ext cx="5543550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4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Freispiel, Angebote und Projekte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57D173A-A042-4D64-86D5-685DFE451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377826"/>
            <a:ext cx="2324099" cy="1743074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5EDD348-016F-49F3-8AB6-96B841E3A3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79086" y="2364800"/>
            <a:ext cx="2584179" cy="1938134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39DD901-2A50-4E93-B53F-F2FFD34883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801" y="2669327"/>
            <a:ext cx="2025793" cy="1519345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C58A1D9-9FAE-4539-A1A9-FC30A52D77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880" y="2416103"/>
            <a:ext cx="2749708" cy="2062281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5BDCAB6-6E01-4405-A724-E8924A7B13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1423" y="2496173"/>
            <a:ext cx="2616200" cy="196215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E8C1254-2052-479C-8E3C-E5ED38A5D9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2" t="11157" r="10384" b="30025"/>
          <a:stretch/>
        </p:blipFill>
        <p:spPr>
          <a:xfrm>
            <a:off x="7289619" y="4625957"/>
            <a:ext cx="2578418" cy="2172304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0BF42BB0-E1B6-4323-81C1-BB0F0EA1EB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63575" y="681457"/>
            <a:ext cx="2429054" cy="1821791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84C810E-8E43-4C0E-9B85-37389C143F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97782" y="3210006"/>
            <a:ext cx="2454356" cy="1840767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B7CD2D0-0E4F-4B73-9235-73B021F669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32" y="4780494"/>
            <a:ext cx="2548603" cy="1911452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9024C63B-68E7-459B-8C5C-9755363744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623" y="4780494"/>
            <a:ext cx="2486025" cy="1864519"/>
          </a:xfrm>
          <a:prstGeom prst="rect">
            <a:avLst/>
          </a:prstGeom>
          <a:effectLst>
            <a:softEdge rad="762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135188" y="692150"/>
            <a:ext cx="7993062" cy="526297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4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All 'das ist unser Tag im </a:t>
            </a:r>
          </a:p>
          <a:p>
            <a:pPr algn="ctr">
              <a:defRPr/>
            </a:pPr>
            <a:r>
              <a:rPr lang="de-DE" sz="24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Städt. Kindergarten Hellerwiese</a:t>
            </a:r>
          </a:p>
          <a:p>
            <a:pPr>
              <a:defRPr/>
            </a:pPr>
            <a:endParaRPr lang="de-DE" sz="2400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>
              <a:defRPr/>
            </a:pPr>
            <a:endParaRPr lang="de-DE" sz="2400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>
              <a:defRPr/>
            </a:pPr>
            <a:endParaRPr lang="de-DE" sz="2400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>
              <a:defRPr/>
            </a:pPr>
            <a:endParaRPr lang="de-DE" sz="2400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>
              <a:defRPr/>
            </a:pPr>
            <a:endParaRPr lang="de-DE" sz="2400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>
              <a:defRPr/>
            </a:pPr>
            <a:endParaRPr lang="de-DE" sz="2400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>
              <a:defRPr/>
            </a:pPr>
            <a:endParaRPr lang="de-DE" sz="2400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>
              <a:defRPr/>
            </a:pPr>
            <a:endParaRPr lang="de-DE" sz="2400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>
              <a:defRPr/>
            </a:pPr>
            <a:endParaRPr lang="de-DE" sz="2400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>
              <a:defRPr/>
            </a:pPr>
            <a:endParaRPr lang="de-DE" sz="2400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>
              <a:defRPr/>
            </a:pPr>
            <a:endParaRPr lang="de-DE" sz="2400" dirty="0">
              <a:solidFill>
                <a:schemeClr val="bg1"/>
              </a:solidFill>
              <a:latin typeface="Tempus Sans ITC" pitchFamily="82" charset="0"/>
              <a:cs typeface="MV Boli" pitchFamily="2" charset="0"/>
            </a:endParaRPr>
          </a:p>
          <a:p>
            <a:pPr algn="ctr">
              <a:defRPr/>
            </a:pPr>
            <a:r>
              <a:rPr lang="de-DE" sz="2400" dirty="0">
                <a:solidFill>
                  <a:schemeClr val="bg1"/>
                </a:solidFill>
                <a:latin typeface="Tempus Sans ITC" pitchFamily="82" charset="0"/>
                <a:cs typeface="MV Boli" pitchFamily="2" charset="0"/>
              </a:rPr>
              <a:t>Wir freuen uns schon auf Euch!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2FFF2CF-C5F7-417A-933A-66D8A3E95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426" y="1621527"/>
            <a:ext cx="4106174" cy="361494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066130"/>
          </a:xfrm>
        </p:spPr>
        <p:txBody>
          <a:bodyPr/>
          <a:lstStyle/>
          <a:p>
            <a:pPr algn="l"/>
            <a:r>
              <a:rPr lang="de-AT" b="1" dirty="0">
                <a:solidFill>
                  <a:schemeClr val="bg1"/>
                </a:solidFill>
              </a:rPr>
              <a:t>PERSONAL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1981200" y="1290886"/>
            <a:ext cx="8752656" cy="2304256"/>
          </a:xfrm>
        </p:spPr>
        <p:txBody>
          <a:bodyPr>
            <a:normAutofit/>
          </a:bodyPr>
          <a:lstStyle/>
          <a:p>
            <a:r>
              <a:rPr lang="de-AT" sz="2400" b="1" dirty="0">
                <a:solidFill>
                  <a:schemeClr val="bg1"/>
                </a:solidFill>
              </a:rPr>
              <a:t>9 PÄDAGOGINNEN</a:t>
            </a:r>
          </a:p>
          <a:p>
            <a:pPr marL="0" indent="0">
              <a:buNone/>
            </a:pPr>
            <a:r>
              <a:rPr lang="de-AT" sz="2400" dirty="0">
                <a:solidFill>
                  <a:schemeClr val="bg1"/>
                </a:solidFill>
              </a:rPr>
              <a:t>	1 Leiterin (vom Gruppendienst freigestellt)</a:t>
            </a:r>
          </a:p>
          <a:p>
            <a:pPr marL="0" indent="0">
              <a:buNone/>
            </a:pPr>
            <a:r>
              <a:rPr lang="de-AT" sz="2400" dirty="0">
                <a:solidFill>
                  <a:schemeClr val="bg1"/>
                </a:solidFill>
              </a:rPr>
              <a:t>	6 gruppenführende Pädagoginnen</a:t>
            </a:r>
          </a:p>
          <a:p>
            <a:pPr marL="0" indent="0">
              <a:buNone/>
            </a:pPr>
            <a:r>
              <a:rPr lang="de-DE" sz="2400" dirty="0">
                <a:solidFill>
                  <a:schemeClr val="bg1"/>
                </a:solidFill>
              </a:rPr>
              <a:t>	1 Pädagogin zur Unterstützung in der Integrationsgruppe</a:t>
            </a:r>
          </a:p>
          <a:p>
            <a:pPr marL="0" indent="0">
              <a:buNone/>
            </a:pPr>
            <a:r>
              <a:rPr lang="de-DE" sz="2400" dirty="0">
                <a:solidFill>
                  <a:schemeClr val="bg1"/>
                </a:solidFill>
              </a:rPr>
              <a:t>	1 Sprachförderpädagogin</a:t>
            </a:r>
            <a:endParaRPr lang="de-AT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de-AT" sz="2400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991543" y="3650248"/>
            <a:ext cx="5923731" cy="1456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de-AT" sz="2400" b="1" dirty="0">
                <a:solidFill>
                  <a:schemeClr val="bg1"/>
                </a:solidFill>
              </a:rPr>
              <a:t>7 pädagogische Assistenzkräfte</a:t>
            </a:r>
          </a:p>
          <a:p>
            <a:pPr>
              <a:spcBef>
                <a:spcPts val="1000"/>
              </a:spcBef>
            </a:pPr>
            <a:r>
              <a:rPr lang="de-AT" sz="2400" dirty="0">
                <a:solidFill>
                  <a:schemeClr val="bg1"/>
                </a:solidFill>
              </a:rPr>
              <a:t>	6 Pädagogische Assistenzkräfte</a:t>
            </a:r>
          </a:p>
          <a:p>
            <a:pPr lvl="1">
              <a:spcBef>
                <a:spcPts val="1000"/>
              </a:spcBef>
            </a:pPr>
            <a:r>
              <a:rPr lang="de-AT" sz="2400" dirty="0">
                <a:solidFill>
                  <a:schemeClr val="bg1"/>
                </a:solidFill>
              </a:rPr>
              <a:t>	1 Springerin	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543869" y="5214391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AT" sz="2400" b="1" dirty="0">
                <a:solidFill>
                  <a:schemeClr val="bg1"/>
                </a:solidFill>
              </a:rPr>
              <a:t>2 REINIGUNGSKRÄFTE</a:t>
            </a:r>
            <a:endParaRPr lang="de-A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89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642194"/>
          </a:xfrm>
        </p:spPr>
        <p:txBody>
          <a:bodyPr>
            <a:normAutofit/>
          </a:bodyPr>
          <a:lstStyle/>
          <a:p>
            <a:pPr algn="l"/>
            <a:r>
              <a:rPr lang="de-AT" sz="3200" b="1" dirty="0">
                <a:solidFill>
                  <a:schemeClr val="bg1"/>
                </a:solidFill>
              </a:rPr>
              <a:t>VON DER KINDERBERTREUUNGSEINRICHTUNG ZUR BILDUNGSEINRICHTUNG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91544" y="2276873"/>
            <a:ext cx="3322712" cy="86409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de-AT" sz="5100" b="1" dirty="0">
                <a:solidFill>
                  <a:schemeClr val="bg1"/>
                </a:solidFill>
              </a:rPr>
              <a:t>START</a:t>
            </a:r>
            <a:r>
              <a:rPr lang="de-AT" sz="5100" b="1" dirty="0"/>
              <a:t> </a:t>
            </a:r>
            <a:r>
              <a:rPr lang="de-AT" sz="5100" b="1" dirty="0">
                <a:solidFill>
                  <a:schemeClr val="bg1"/>
                </a:solidFill>
              </a:rPr>
              <a:t>2009</a:t>
            </a:r>
            <a:r>
              <a:rPr lang="de-AT" b="1" dirty="0"/>
              <a:t>						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897" y="2938625"/>
            <a:ext cx="2376264" cy="333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2927041"/>
            <a:ext cx="2376264" cy="333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937684" y="2276872"/>
            <a:ext cx="419076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chemeClr val="bg1"/>
                </a:solidFill>
              </a:rPr>
              <a:t>ERWEITERUNG 2010</a:t>
            </a:r>
          </a:p>
          <a:p>
            <a:endParaRPr lang="de-A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94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AT" b="1" dirty="0">
                <a:solidFill>
                  <a:schemeClr val="bg1"/>
                </a:solidFill>
              </a:rPr>
              <a:t>INHALT DES BRP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81200" y="1916834"/>
            <a:ext cx="8229600" cy="648071"/>
          </a:xfrm>
        </p:spPr>
        <p:txBody>
          <a:bodyPr/>
          <a:lstStyle/>
          <a:p>
            <a:r>
              <a:rPr lang="de-AT" dirty="0">
                <a:solidFill>
                  <a:schemeClr val="bg1"/>
                </a:solidFill>
              </a:rPr>
              <a:t>Pädagogische Orientierung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991544" y="4365105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AT" sz="3200" dirty="0">
                <a:solidFill>
                  <a:schemeClr val="bg1"/>
                </a:solidFill>
              </a:rPr>
              <a:t>6</a:t>
            </a:r>
            <a:r>
              <a:rPr lang="de-AT" dirty="0">
                <a:solidFill>
                  <a:schemeClr val="bg1"/>
                </a:solidFill>
              </a:rPr>
              <a:t> </a:t>
            </a:r>
            <a:r>
              <a:rPr lang="de-AT" sz="3200" dirty="0">
                <a:solidFill>
                  <a:schemeClr val="bg1"/>
                </a:solidFill>
              </a:rPr>
              <a:t>Bildungsbereiche</a:t>
            </a:r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991544" y="5085184"/>
            <a:ext cx="62646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AT" sz="3200" dirty="0">
                <a:solidFill>
                  <a:schemeClr val="bg1"/>
                </a:solidFill>
              </a:rPr>
              <a:t>Transitionen oder Übergänge</a:t>
            </a:r>
          </a:p>
          <a:p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480796" y="2578946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Wingdings" panose="05000000000000000000" pitchFamily="2" charset="2"/>
              <a:buChar char="ü"/>
            </a:pPr>
            <a:r>
              <a:rPr lang="de-AT" sz="2400" dirty="0">
                <a:solidFill>
                  <a:schemeClr val="bg1"/>
                </a:solidFill>
              </a:rPr>
              <a:t>Bild vom Kind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459088" y="3024088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Wingdings" panose="05000000000000000000" pitchFamily="2" charset="2"/>
              <a:buChar char="ü"/>
            </a:pPr>
            <a:r>
              <a:rPr lang="de-AT" sz="2400" dirty="0">
                <a:solidFill>
                  <a:schemeClr val="bg1"/>
                </a:solidFill>
              </a:rPr>
              <a:t>Rollenverständnis der Pädagogin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927648" y="3485753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de-AT" sz="2400" dirty="0">
                <a:solidFill>
                  <a:schemeClr val="bg1"/>
                </a:solidFill>
              </a:rPr>
              <a:t>Prinzipien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A1CBB0D-6C38-4A31-B1C2-7C6937EFB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75" y="5755361"/>
            <a:ext cx="4409210" cy="86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98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onzeption. Kindergarten Angerberg - PDF Free Download">
            <a:extLst>
              <a:ext uri="{FF2B5EF4-FFF2-40B4-BE49-F238E27FC236}">
                <a16:creationId xmlns:a16="http://schemas.microsoft.com/office/drawing/2014/main" id="{F4B1ABC8-8D3C-4E1A-B04E-02CB87069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80975"/>
            <a:ext cx="7200900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314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AT" b="1" dirty="0">
                <a:solidFill>
                  <a:schemeClr val="bg1"/>
                </a:solidFill>
              </a:rPr>
              <a:t>Kinder lernen forschend und entdeckend…..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775520" y="5488658"/>
            <a:ext cx="7056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>
                <a:solidFill>
                  <a:schemeClr val="bg1"/>
                </a:solidFill>
              </a:rPr>
              <a:t>…von uns bekommen sie den Raum dazu!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5F6A9CF2-73A5-408C-BFA1-3FC3E0290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75" y="1690688"/>
            <a:ext cx="2331792" cy="174884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25AA837A-0798-4762-8D44-13821A721E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325" y="1685926"/>
            <a:ext cx="2344492" cy="1758369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CBEF076C-C6AD-47CB-9227-4029EFB3CA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675" y="1693069"/>
            <a:ext cx="2331793" cy="1748845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0918EB8C-4039-4FD9-AB0D-89595699D2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325" y="1685926"/>
            <a:ext cx="2324099" cy="1743074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ACEA3AF5-89A3-4148-9A62-8E36AC71A8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852" y="3576507"/>
            <a:ext cx="2331792" cy="1748844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92672E1D-0C9E-484E-AAC2-297FDD80EF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218" y="3579392"/>
            <a:ext cx="2331792" cy="1748844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D2C1CC06-0E6F-4DDD-BBA5-FF7A1AC73C7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8"/>
          <a:stretch/>
        </p:blipFill>
        <p:spPr>
          <a:xfrm rot="5400000">
            <a:off x="6224772" y="3614090"/>
            <a:ext cx="1743073" cy="1679448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DCFCDE4A-1D15-4DD8-A820-912F4AC913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043" y="3584033"/>
            <a:ext cx="2324098" cy="17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4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  <a:ea typeface="ＭＳ Ｐゴシック" charset="0"/>
                <a:cs typeface="Arial"/>
              </a:rPr>
              <a:t>Bild vom Kind</a:t>
            </a:r>
          </a:p>
        </p:txBody>
      </p:sp>
      <p:sp>
        <p:nvSpPr>
          <p:cNvPr id="20483" name="Inhaltsplatzhalter 2"/>
          <p:cNvSpPr>
            <a:spLocks noGrp="1"/>
          </p:cNvSpPr>
          <p:nvPr>
            <p:ph idx="1"/>
          </p:nvPr>
        </p:nvSpPr>
        <p:spPr>
          <a:xfrm>
            <a:off x="1981200" y="1774825"/>
            <a:ext cx="8229600" cy="4967288"/>
          </a:xfrm>
        </p:spPr>
        <p:txBody>
          <a:bodyPr>
            <a:normAutofit/>
          </a:bodyPr>
          <a:lstStyle/>
          <a:p>
            <a:pPr marL="118872" indent="0">
              <a:spcBef>
                <a:spcPct val="0"/>
              </a:spcBef>
              <a:buNone/>
              <a:defRPr/>
            </a:pPr>
            <a:r>
              <a:rPr lang="de-DE" u="sng" dirty="0">
                <a:solidFill>
                  <a:schemeClr val="bg1"/>
                </a:solidFill>
                <a:ea typeface="ＭＳ Ｐゴシック" charset="0"/>
                <a:cs typeface="Arial" charset="0"/>
              </a:rPr>
              <a:t>Kinder sind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de-DE" sz="2600" dirty="0">
                <a:solidFill>
                  <a:schemeClr val="bg1"/>
                </a:solidFill>
              </a:rPr>
              <a:t>kompetente Individuen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de-DE" sz="2600" dirty="0">
                <a:solidFill>
                  <a:schemeClr val="bg1"/>
                </a:solidFill>
              </a:rPr>
              <a:t>neugierig und lernfreudig, aktiv Lernende im Spiel, Forscherinnen und Forscher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de-DE" sz="2600" dirty="0">
                <a:solidFill>
                  <a:schemeClr val="bg1"/>
                </a:solidFill>
              </a:rPr>
              <a:t>Ko-Konstrukteure ihrer Bildung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de-DE" sz="2600" dirty="0">
                <a:solidFill>
                  <a:schemeClr val="bg1"/>
                </a:solidFill>
              </a:rPr>
              <a:t>im Austausch mit ihrer kulturellen Umwelt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de-DE" sz="2600" dirty="0">
                <a:solidFill>
                  <a:schemeClr val="bg1"/>
                </a:solidFill>
              </a:rPr>
              <a:t>gleichwertige (gleichwürdige*) </a:t>
            </a:r>
            <a:r>
              <a:rPr lang="de-DE" sz="2600" dirty="0" err="1">
                <a:solidFill>
                  <a:schemeClr val="bg1"/>
                </a:solidFill>
              </a:rPr>
              <a:t>MitbürgerInnen</a:t>
            </a:r>
            <a:br>
              <a:rPr lang="de-DE" sz="2600" dirty="0">
                <a:solidFill>
                  <a:schemeClr val="bg1"/>
                </a:solidFill>
              </a:rPr>
            </a:br>
            <a:r>
              <a:rPr lang="de-DE" sz="2600" dirty="0">
                <a:solidFill>
                  <a:schemeClr val="bg1"/>
                </a:solidFill>
              </a:rPr>
              <a:t>mit Rechten zB. auf umfassende Bildung von Anfang an, auf Meinungsäußerung und Partizipation, auf Ruhe, Freizeit, Spiel etc.</a:t>
            </a:r>
          </a:p>
          <a:p>
            <a:pPr marL="65087" indent="0">
              <a:buNone/>
              <a:defRPr/>
            </a:pPr>
            <a:r>
              <a:rPr lang="de-DE" sz="1800" dirty="0">
                <a:solidFill>
                  <a:schemeClr val="bg1"/>
                </a:solidFill>
              </a:rPr>
              <a:t>*) Quelle: J. </a:t>
            </a:r>
            <a:r>
              <a:rPr lang="de-DE" sz="1800" dirty="0" err="1">
                <a:solidFill>
                  <a:schemeClr val="bg1"/>
                </a:solidFill>
              </a:rPr>
              <a:t>Juul</a:t>
            </a:r>
            <a:r>
              <a:rPr lang="de-DE" sz="1800" dirty="0">
                <a:solidFill>
                  <a:schemeClr val="bg1"/>
                </a:solidFill>
              </a:rPr>
              <a:t> (2013)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3AC47E8-DAFB-43AD-896B-90B0D5F18E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9" r="14599"/>
          <a:stretch/>
        </p:blipFill>
        <p:spPr>
          <a:xfrm rot="5400000">
            <a:off x="8869361" y="544515"/>
            <a:ext cx="3463927" cy="264795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848EA18-4968-4D00-896B-58DDFC96EC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" b="33985"/>
          <a:stretch/>
        </p:blipFill>
        <p:spPr>
          <a:xfrm rot="5400000">
            <a:off x="9526728" y="4317725"/>
            <a:ext cx="2968342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15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>
          <a:xfrm>
            <a:off x="1775520" y="274638"/>
            <a:ext cx="889248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  <a:ea typeface="ＭＳ Ｐゴシック" charset="0"/>
                <a:cs typeface="Arial"/>
              </a:rPr>
              <a:t>Rollenverständnis der PädagogInnen</a:t>
            </a:r>
          </a:p>
        </p:txBody>
      </p:sp>
      <p:sp>
        <p:nvSpPr>
          <p:cNvPr id="21507" name="Inhaltsplatzhalter 2"/>
          <p:cNvSpPr>
            <a:spLocks noGrp="1"/>
          </p:cNvSpPr>
          <p:nvPr>
            <p:ph idx="1"/>
          </p:nvPr>
        </p:nvSpPr>
        <p:spPr>
          <a:xfrm>
            <a:off x="1919288" y="1773238"/>
            <a:ext cx="8748712" cy="5084762"/>
          </a:xfrm>
        </p:spPr>
        <p:txBody>
          <a:bodyPr/>
          <a:lstStyle/>
          <a:p>
            <a:pPr marL="118872" indent="0">
              <a:spcBef>
                <a:spcPct val="0"/>
              </a:spcBef>
              <a:buNone/>
              <a:defRPr/>
            </a:pPr>
            <a:r>
              <a:rPr lang="de-DE" u="sng" dirty="0">
                <a:solidFill>
                  <a:schemeClr val="bg1"/>
                </a:solidFill>
                <a:ea typeface="ＭＳ Ｐゴシック" charset="0"/>
                <a:cs typeface="Arial" charset="0"/>
              </a:rPr>
              <a:t>Pädagoginnen und Pädagogen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de-DE" sz="2600" dirty="0">
                <a:solidFill>
                  <a:schemeClr val="bg1"/>
                </a:solidFill>
              </a:rPr>
              <a:t>schaffen ein Klima des Vertrauens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de-DE" sz="2600" dirty="0">
                <a:solidFill>
                  <a:schemeClr val="bg1"/>
                </a:solidFill>
              </a:rPr>
              <a:t>treten mit Kindern in Beziehung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de-DE" sz="2600" dirty="0">
                <a:solidFill>
                  <a:schemeClr val="bg1"/>
                </a:solidFill>
              </a:rPr>
              <a:t>gestalten ein anregendes Umfeld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de-DE" sz="2600" dirty="0">
                <a:solidFill>
                  <a:schemeClr val="bg1"/>
                </a:solidFill>
              </a:rPr>
              <a:t>geben Bildungsimpulse im Alltag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de-DE" sz="2600" dirty="0">
                <a:solidFill>
                  <a:schemeClr val="bg1"/>
                </a:solidFill>
              </a:rPr>
              <a:t>planen Bildungsangebote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de-DE" sz="2600" dirty="0">
                <a:solidFill>
                  <a:schemeClr val="bg1"/>
                </a:solidFill>
              </a:rPr>
              <a:t>achten auf Freiräume für die Ideen der Kinder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de-DE" sz="2600" dirty="0">
                <a:solidFill>
                  <a:schemeClr val="bg1"/>
                </a:solidFill>
              </a:rPr>
              <a:t>reflektieren ihre Bildungsarbeit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de-DE" sz="2600" dirty="0">
                <a:solidFill>
                  <a:schemeClr val="bg1"/>
                </a:solidFill>
              </a:rPr>
              <a:t>sind selbst Lernende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de-DE" sz="2600" dirty="0">
                <a:solidFill>
                  <a:schemeClr val="bg1"/>
                </a:solidFill>
              </a:rPr>
              <a:t>sind sich ihrer Vorbildwirkung bewusst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9E3F691-1FC4-4B12-8DAD-E8D54A93E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89937" y="2625327"/>
            <a:ext cx="3248025" cy="243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43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1100</Words>
  <Application>Microsoft Office PowerPoint</Application>
  <PresentationFormat>Breitbild</PresentationFormat>
  <Paragraphs>240</Paragraphs>
  <Slides>28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9" baseType="lpstr">
      <vt:lpstr>MS PGothic</vt:lpstr>
      <vt:lpstr>MS PGothic</vt:lpstr>
      <vt:lpstr>Arial</vt:lpstr>
      <vt:lpstr>Calibri</vt:lpstr>
      <vt:lpstr>Calibri Light</vt:lpstr>
      <vt:lpstr>MV Boli</vt:lpstr>
      <vt:lpstr>Tempus Sans ITC</vt:lpstr>
      <vt:lpstr>Times New Roman</vt:lpstr>
      <vt:lpstr>Wingdings</vt:lpstr>
      <vt:lpstr>Wingdings 2</vt:lpstr>
      <vt:lpstr>Office</vt:lpstr>
      <vt:lpstr>Willkommen im  Städtischen Kindergarten Hellerwiese</vt:lpstr>
      <vt:lpstr>PowerPoint-Präsentation</vt:lpstr>
      <vt:lpstr>PERSONAL</vt:lpstr>
      <vt:lpstr>VON DER KINDERBERTREUUNGSEINRICHTUNG ZUR BILDUNGSEINRICHTUNG</vt:lpstr>
      <vt:lpstr>INHALT DES BRP</vt:lpstr>
      <vt:lpstr>PowerPoint-Präsentation</vt:lpstr>
      <vt:lpstr>Kinder lernen forschend und entdeckend…..</vt:lpstr>
      <vt:lpstr>Bild vom Kind</vt:lpstr>
      <vt:lpstr>Rollenverständnis der PädagogInnen</vt:lpstr>
      <vt:lpstr>Ko-konstruktive Bildungsprozesse</vt:lpstr>
      <vt:lpstr>Ko-konstruktive Bildungsprozesse</vt:lpstr>
      <vt:lpstr>Der Wert des Spiels für die kindliche Entwicklung</vt:lpstr>
      <vt:lpstr>Lerndispositionen nach M.Carr (Neuseeland)unddemDeutschenJugendinstitut2007</vt:lpstr>
      <vt:lpstr>„Spiel ist die Arbeit des Kindes“  Schäfer, G.E. (2007) Bildung beginnt mit der Geburt. Berlin: Cornelsen Verlag</vt:lpstr>
      <vt:lpstr>PowerPoint-Präsentation</vt:lpstr>
      <vt:lpstr> Erster Trennungsversuch 4. –5. Tag </vt:lpstr>
      <vt:lpstr>PowerPoint-Präsentation</vt:lpstr>
      <vt:lpstr>Stabilisierungsphase</vt:lpstr>
      <vt:lpstr>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 vom Kind</dc:title>
  <dc:creator>Ballenstorfer Lydia (Stadtgemeinde Kirchdorf an der Krems)</dc:creator>
  <cp:lastModifiedBy>Ballenstorfer Lydia (Stadtgemeinde Kirchdorf an der Krems)</cp:lastModifiedBy>
  <cp:revision>27</cp:revision>
  <dcterms:created xsi:type="dcterms:W3CDTF">2022-05-11T10:29:08Z</dcterms:created>
  <dcterms:modified xsi:type="dcterms:W3CDTF">2023-04-25T10:45:52Z</dcterms:modified>
</cp:coreProperties>
</file>